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66" r:id="rId4"/>
    <p:sldMasterId id="2147483668" r:id="rId5"/>
    <p:sldMasterId id="2147483679" r:id="rId6"/>
  </p:sldMasterIdLst>
  <p:notesMasterIdLst>
    <p:notesMasterId r:id="rId8"/>
  </p:notesMasterIdLst>
  <p:sldIdLst>
    <p:sldId id="399" r:id="rId7"/>
    <p:sldId id="424" r:id="rId9"/>
    <p:sldId id="406" r:id="rId10"/>
    <p:sldId id="421" r:id="rId11"/>
    <p:sldId id="423" r:id="rId12"/>
    <p:sldId id="425" r:id="rId13"/>
    <p:sldId id="422" r:id="rId14"/>
    <p:sldId id="427" r:id="rId15"/>
    <p:sldId id="448" r:id="rId16"/>
    <p:sldId id="449" r:id="rId17"/>
    <p:sldId id="450" r:id="rId18"/>
    <p:sldId id="467" r:id="rId19"/>
    <p:sldId id="468" r:id="rId20"/>
    <p:sldId id="469" r:id="rId21"/>
    <p:sldId id="428" r:id="rId22"/>
    <p:sldId id="429" r:id="rId23"/>
    <p:sldId id="486" r:id="rId24"/>
    <p:sldId id="487" r:id="rId25"/>
    <p:sldId id="369" r:id="rId26"/>
    <p:sldId id="502" r:id="rId27"/>
    <p:sldId id="256" r:id="rId28"/>
    <p:sldId id="503" r:id="rId29"/>
    <p:sldId id="504" r:id="rId30"/>
    <p:sldId id="257" r:id="rId31"/>
    <p:sldId id="370" r:id="rId32"/>
    <p:sldId id="371" r:id="rId33"/>
    <p:sldId id="372" r:id="rId34"/>
    <p:sldId id="374" r:id="rId35"/>
    <p:sldId id="375" r:id="rId36"/>
    <p:sldId id="377" r:id="rId37"/>
    <p:sldId id="378" r:id="rId38"/>
    <p:sldId id="379" r:id="rId39"/>
    <p:sldId id="401" r:id="rId40"/>
    <p:sldId id="505" r:id="rId41"/>
    <p:sldId id="508" r:id="rId42"/>
    <p:sldId id="506" r:id="rId43"/>
    <p:sldId id="507" r:id="rId44"/>
    <p:sldId id="522" r:id="rId45"/>
    <p:sldId id="528" r:id="rId46"/>
    <p:sldId id="523" r:id="rId47"/>
    <p:sldId id="529" r:id="rId48"/>
    <p:sldId id="524" r:id="rId49"/>
    <p:sldId id="530" r:id="rId50"/>
    <p:sldId id="525" r:id="rId51"/>
    <p:sldId id="531" r:id="rId52"/>
    <p:sldId id="402" r:id="rId53"/>
    <p:sldId id="537"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551" r:id="rId67"/>
    <p:sldId id="403" r:id="rId68"/>
    <p:sldId id="569" r:id="rId69"/>
    <p:sldId id="553" r:id="rId70"/>
    <p:sldId id="554" r:id="rId71"/>
    <p:sldId id="555" r:id="rId72"/>
    <p:sldId id="556" r:id="rId73"/>
    <p:sldId id="557" r:id="rId74"/>
    <p:sldId id="558" r:id="rId75"/>
    <p:sldId id="559" r:id="rId76"/>
    <p:sldId id="560" r:id="rId77"/>
    <p:sldId id="561" r:id="rId78"/>
    <p:sldId id="562" r:id="rId79"/>
    <p:sldId id="563" r:id="rId80"/>
    <p:sldId id="564" r:id="rId81"/>
    <p:sldId id="565" r:id="rId82"/>
    <p:sldId id="566" r:id="rId83"/>
    <p:sldId id="567" r:id="rId84"/>
    <p:sldId id="568"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2" d="100"/>
          <a:sy n="82" d="100"/>
        </p:scale>
        <p:origin x="4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BD56C-F0B4-42CC-B432-0AEEB81385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7F2B0-4D7C-4534-B6D7-785046983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0EC39E-BAA5-4BAA-B034-129D00DDF6E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image" Target="../media/image10.png"/><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18.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10.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image" Target="../media/image10.png"/><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18.pn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grpSp>
        <p:nvGrpSpPr>
          <p:cNvPr id="7" name="组合 6"/>
          <p:cNvGrpSpPr/>
          <p:nvPr/>
        </p:nvGrpSpPr>
        <p:grpSpPr>
          <a:xfrm>
            <a:off x="7943851" y="-4642"/>
            <a:ext cx="4248149" cy="569302"/>
            <a:chOff x="7943851" y="-13351"/>
            <a:chExt cx="4248149" cy="569302"/>
          </a:xfrm>
        </p:grpSpPr>
        <p:sp>
          <p:nvSpPr>
            <p:cNvPr id="8" name="矩形 7"/>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1360" y="4132979"/>
            <a:ext cx="5120640" cy="2322576"/>
          </a:xfrm>
          <a:prstGeom prst="rect">
            <a:avLst/>
          </a:prstGeom>
        </p:spPr>
      </p:pic>
      <p:cxnSp>
        <p:nvCxnSpPr>
          <p:cNvPr id="5" name="直接连接符 4"/>
          <p:cNvCxnSpPr/>
          <p:nvPr/>
        </p:nvCxnSpPr>
        <p:spPr>
          <a:xfrm>
            <a:off x="336884" y="385011"/>
            <a:ext cx="11614484" cy="1604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36884" y="6326805"/>
            <a:ext cx="11614484" cy="16042"/>
          </a:xfrm>
          <a:prstGeom prst="line">
            <a:avLst/>
          </a:prstGeom>
          <a:ln w="28575">
            <a:solidFill>
              <a:srgbClr val="3C6EAA"/>
            </a:solidFill>
          </a:ln>
        </p:spPr>
        <p:style>
          <a:lnRef idx="1">
            <a:schemeClr val="accent1"/>
          </a:lnRef>
          <a:fillRef idx="0">
            <a:schemeClr val="accent1"/>
          </a:fillRef>
          <a:effectRef idx="0">
            <a:schemeClr val="accent1"/>
          </a:effectRef>
          <a:fontRef idx="minor">
            <a:schemeClr val="tx1"/>
          </a:fontRef>
        </p:style>
      </p:cxnSp>
      <p:grpSp>
        <p:nvGrpSpPr>
          <p:cNvPr id="7" name="组合 6"/>
          <p:cNvGrpSpPr>
            <a:grpSpLocks noChangeAspect="1"/>
          </p:cNvGrpSpPr>
          <p:nvPr/>
        </p:nvGrpSpPr>
        <p:grpSpPr>
          <a:xfrm>
            <a:off x="465221" y="461210"/>
            <a:ext cx="7502109" cy="3800519"/>
            <a:chOff x="465221" y="352926"/>
            <a:chExt cx="11293642" cy="5721285"/>
          </a:xfrm>
        </p:grpSpPr>
        <p:sp>
          <p:nvSpPr>
            <p:cNvPr id="8" name="矩形 7"/>
            <p:cNvSpPr>
              <a:spLocks noChangeAspect="1"/>
            </p:cNvSpPr>
            <p:nvPr/>
          </p:nvSpPr>
          <p:spPr>
            <a:xfrm>
              <a:off x="465221" y="352926"/>
              <a:ext cx="11293642" cy="4732422"/>
            </a:xfrm>
            <a:prstGeom prst="rect">
              <a:avLst/>
            </a:prstGeom>
            <a:solidFill>
              <a:srgbClr val="7C233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8005010" y="5085348"/>
              <a:ext cx="3753853" cy="988863"/>
            </a:xfrm>
            <a:prstGeom prst="rtTriangle">
              <a:avLst/>
            </a:prstGeom>
            <a:solidFill>
              <a:srgbClr val="481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p:cNvSpPr>
            <a:spLocks noGrp="1"/>
          </p:cNvSpPr>
          <p:nvPr>
            <p:ph sz="quarter" idx="10"/>
          </p:nvPr>
        </p:nvSpPr>
        <p:spPr>
          <a:xfrm>
            <a:off x="1295111" y="1283386"/>
            <a:ext cx="6097255" cy="1371600"/>
          </a:xfrm>
          <a:prstGeom prst="rect">
            <a:avLst/>
          </a:prstGeom>
        </p:spPr>
        <p:txBody>
          <a:bodyPr/>
          <a:lstStyle>
            <a:lvl1pPr>
              <a:defRPr sz="3200">
                <a:solidFill>
                  <a:schemeClr val="bg1"/>
                </a:solidFill>
              </a:defRPr>
            </a:lvl1pPr>
            <a:lvl2pPr>
              <a:buNone/>
              <a:defRPr/>
            </a:lvl2pPr>
            <a:lvl3pPr>
              <a:buNone/>
              <a:defRPr/>
            </a:lvl3pPr>
            <a:lvl4pPr>
              <a:buNone/>
              <a:defRPr/>
            </a:lvl4pPr>
            <a:lvl5pPr>
              <a:buNone/>
              <a:defRPr/>
            </a:lvl5pPr>
          </a:lstStyle>
          <a:p>
            <a:pPr lvl="0"/>
            <a:r>
              <a:rPr lang="zh-CN" altLang="en-US"/>
              <a:t>单击此处编辑母版文本样式</a:t>
            </a:r>
            <a:endParaRPr lang="zh-CN" altLang="en-US"/>
          </a:p>
          <a:p>
            <a:pPr lvl="1"/>
            <a:r>
              <a:rPr lang="zh-CN" altLang="en-US"/>
              <a:t>二级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3191608"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6523" y="157808"/>
            <a:ext cx="3145478" cy="98519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7041172"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nvGrpSpPr>
          <p:cNvPr id="10" name="组合 9"/>
          <p:cNvGrpSpPr/>
          <p:nvPr/>
        </p:nvGrpSpPr>
        <p:grpSpPr>
          <a:xfrm>
            <a:off x="7848600" y="350194"/>
            <a:ext cx="4343400" cy="591873"/>
            <a:chOff x="7943851" y="-13351"/>
            <a:chExt cx="4248149" cy="569302"/>
          </a:xfrm>
        </p:grpSpPr>
        <p:sp>
          <p:nvSpPr>
            <p:cNvPr id="12" name="矩形 11"/>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7" y="198077"/>
            <a:ext cx="7006689" cy="944929"/>
          </a:xfrm>
        </p:spPr>
        <p:txBody>
          <a:bodyPr/>
          <a:lstStyle>
            <a:lvl1pPr>
              <a:defRPr b="1" baseline="0">
                <a:latin typeface="Times New Roman" panose="02020603050405020304" pitchFamily="18" charset="0"/>
                <a:ea typeface="宋体" panose="02010600030101010101"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baseline="0">
                <a:latin typeface="Times New Roman" panose="02020603050405020304" pitchFamily="18" charset="0"/>
                <a:ea typeface="宋体" panose="02010600030101010101" pitchFamily="2" charset="-122"/>
              </a:defRPr>
            </a:lvl1pPr>
            <a:lvl2pPr marL="457200" indent="0">
              <a:buNone/>
              <a:defRPr baseline="0">
                <a:latin typeface="Times New Roman" panose="02020603050405020304" pitchFamily="18" charset="0"/>
                <a:ea typeface="宋体" panose="02010600030101010101" pitchFamily="2" charset="-122"/>
              </a:defRPr>
            </a:lvl2pPr>
            <a:lvl3pPr marL="914400" indent="0">
              <a:buNone/>
              <a:defRPr baseline="0">
                <a:latin typeface="Times New Roman" panose="02020603050405020304" pitchFamily="18" charset="0"/>
                <a:ea typeface="宋体" panose="02010600030101010101" pitchFamily="2" charset="-122"/>
              </a:defRPr>
            </a:lvl3pPr>
            <a:lvl4pPr marL="1371600" indent="0">
              <a:buNone/>
              <a:defRPr baseline="0">
                <a:latin typeface="Times New Roman" panose="02020603050405020304" pitchFamily="18" charset="0"/>
                <a:ea typeface="宋体" panose="02010600030101010101" pitchFamily="2" charset="-122"/>
              </a:defRPr>
            </a:lvl4pPr>
            <a:lvl5pPr marL="1828800" indent="0">
              <a:buNone/>
              <a:defRPr baseline="0">
                <a:latin typeface="Times New Roman" panose="02020603050405020304" pitchFamily="18" charset="0"/>
                <a:ea typeface="宋体" panose="02010600030101010101" pitchFamily="2"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grpSp>
        <p:nvGrpSpPr>
          <p:cNvPr id="12" name="组合 11"/>
          <p:cNvGrpSpPr/>
          <p:nvPr/>
        </p:nvGrpSpPr>
        <p:grpSpPr>
          <a:xfrm>
            <a:off x="7943851" y="350195"/>
            <a:ext cx="4248149" cy="569302"/>
            <a:chOff x="7943851" y="-13351"/>
            <a:chExt cx="4248149" cy="569302"/>
          </a:xfrm>
        </p:grpSpPr>
        <p:sp>
          <p:nvSpPr>
            <p:cNvPr id="13" name="矩形 12"/>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rPr>
              <a:t>目录</a:t>
            </a:r>
            <a:endPar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楷体" panose="02010609060101010101" pitchFamily="49" charset="-122"/>
                <a:cs typeface="+mn-ea"/>
                <a:sym typeface="Source Han Sans SC"/>
              </a:rPr>
              <a:t>CONTENT</a:t>
            </a:r>
            <a:endParaRPr lang="zh-CN" altLang="en-US" sz="1800" b="1" spc="300" dirty="0">
              <a:solidFill>
                <a:schemeClr val="accent5"/>
              </a:solidFill>
              <a:latin typeface="Arial Black" panose="020B0A04020102020204" pitchFamily="34" charset="0"/>
              <a:ea typeface="楷体" panose="02010609060101010101" pitchFamily="49"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878" y="198077"/>
            <a:ext cx="3191608" cy="944929"/>
          </a:xfrm>
        </p:spPr>
        <p:txBody>
          <a:bodyPr/>
          <a:lstStyle>
            <a:lvl1pPr>
              <a:defRPr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838200" y="1517515"/>
            <a:ext cx="10515600" cy="465944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
        <p:nvSpPr>
          <p:cNvPr id="7" name="object 120"/>
          <p:cNvSpPr/>
          <p:nvPr/>
        </p:nvSpPr>
        <p:spPr>
          <a:xfrm>
            <a:off x="4038599" y="676638"/>
            <a:ext cx="4187169" cy="146780"/>
          </a:xfrm>
          <a:custGeom>
            <a:avLst/>
            <a:gdLst/>
            <a:ahLst/>
            <a:cxnLst/>
            <a:rect l="l" t="t" r="r" b="b"/>
            <a:pathLst>
              <a:path w="7644765" h="147319">
                <a:moveTo>
                  <a:pt x="7577696" y="0"/>
                </a:moveTo>
                <a:lnTo>
                  <a:pt x="0" y="0"/>
                </a:lnTo>
                <a:lnTo>
                  <a:pt x="0" y="146786"/>
                </a:lnTo>
                <a:lnTo>
                  <a:pt x="7644485" y="146786"/>
                </a:lnTo>
                <a:lnTo>
                  <a:pt x="7577696" y="0"/>
                </a:lnTo>
                <a:close/>
              </a:path>
            </a:pathLst>
          </a:custGeom>
          <a:solidFill>
            <a:srgbClr val="D1D3D4"/>
          </a:solidFill>
        </p:spPr>
        <p:txBody>
          <a:bodyPr wrap="square" lIns="0" tIns="0" rIns="0" bIns="0" rtlCol="0"/>
          <a:lstStyle/>
          <a:p/>
        </p:txBody>
      </p:sp>
      <p:sp>
        <p:nvSpPr>
          <p:cNvPr id="8" name="object 121"/>
          <p:cNvSpPr/>
          <p:nvPr/>
        </p:nvSpPr>
        <p:spPr>
          <a:xfrm>
            <a:off x="8225769" y="676638"/>
            <a:ext cx="1484288" cy="265430"/>
          </a:xfrm>
          <a:custGeom>
            <a:avLst/>
            <a:gdLst/>
            <a:ahLst/>
            <a:cxnLst/>
            <a:rect l="l" t="t" r="r" b="b"/>
            <a:pathLst>
              <a:path w="2425700" h="265430">
                <a:moveTo>
                  <a:pt x="2425458" y="0"/>
                </a:moveTo>
                <a:lnTo>
                  <a:pt x="0" y="0"/>
                </a:lnTo>
                <a:lnTo>
                  <a:pt x="62306" y="146786"/>
                </a:lnTo>
                <a:lnTo>
                  <a:pt x="112687" y="264845"/>
                </a:lnTo>
                <a:lnTo>
                  <a:pt x="231406" y="146786"/>
                </a:lnTo>
                <a:lnTo>
                  <a:pt x="2425458" y="146786"/>
                </a:lnTo>
                <a:lnTo>
                  <a:pt x="2425458" y="0"/>
                </a:lnTo>
                <a:close/>
              </a:path>
            </a:pathLst>
          </a:custGeom>
          <a:solidFill>
            <a:srgbClr val="068358"/>
          </a:solidFill>
        </p:spPr>
        <p:txBody>
          <a:bodyPr wrap="square" lIns="0" tIns="0" rIns="0" bIns="0" rtlCol="0"/>
          <a:lstStyle/>
          <a:p/>
        </p:txBody>
      </p:sp>
      <p:sp>
        <p:nvSpPr>
          <p:cNvPr id="11" name="object 125"/>
          <p:cNvSpPr/>
          <p:nvPr/>
        </p:nvSpPr>
        <p:spPr>
          <a:xfrm>
            <a:off x="0" y="350195"/>
            <a:ext cx="514351" cy="591873"/>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71485" y="183936"/>
            <a:ext cx="2420515" cy="75813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首页">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8" name="Freeform 11"/>
          <p:cNvSpPr/>
          <p:nvPr/>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9" name="Freeform 12"/>
          <p:cNvSpPr/>
          <p:nvPr/>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pic>
        <p:nvPicPr>
          <p:cNvPr id="16" name="图片 1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3" name="任意多边形: 形状 22"/>
          <p:cNvSpPr/>
          <p:nvPr/>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0" name="任意多边形: 形状 19"/>
          <p:cNvSpPr/>
          <p:nvPr/>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12" name="TextBox 28"/>
          <p:cNvSpPr txBox="1"/>
          <p:nvPr/>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rPr>
              <a:t>目录</a:t>
            </a:r>
            <a:endParaRPr lang="zh-CN" altLang="en-US" sz="6000" b="1" spc="300" dirty="0">
              <a:solidFill>
                <a:schemeClr val="accent5"/>
              </a:solidFill>
              <a:latin typeface="楷体" panose="02010609060101010101" pitchFamily="49" charset="-122"/>
              <a:ea typeface="楷体" panose="02010609060101010101" pitchFamily="49" charset="-122"/>
              <a:cs typeface="+mn-ea"/>
              <a:sym typeface="Source Han Sans SC"/>
            </a:endParaRPr>
          </a:p>
        </p:txBody>
      </p:sp>
      <p:sp>
        <p:nvSpPr>
          <p:cNvPr id="57" name="TextBox 28"/>
          <p:cNvSpPr txBox="1"/>
          <p:nvPr/>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楷体" panose="02010609060101010101" pitchFamily="49" charset="-122"/>
                <a:cs typeface="+mn-ea"/>
                <a:sym typeface="Source Han Sans SC"/>
              </a:rPr>
              <a:t>CONTENT</a:t>
            </a:r>
            <a:endParaRPr lang="zh-CN" altLang="en-US" sz="1800" b="1" spc="300" dirty="0">
              <a:solidFill>
                <a:schemeClr val="accent5"/>
              </a:solidFill>
              <a:latin typeface="Arial Black" panose="020B0A04020102020204" pitchFamily="34" charset="0"/>
              <a:ea typeface="楷体" panose="02010609060101010101" pitchFamily="49" charset="-122"/>
              <a:cs typeface="+mn-ea"/>
              <a:sym typeface="Source Han Sans SC"/>
            </a:endParaRPr>
          </a:p>
        </p:txBody>
      </p:sp>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过渡页">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日期占位符 1"/>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60D713-F24E-41C8-B568-7358466C2A4A}" type="slidenum">
              <a:rPr lang="zh-CN" altLang="en-US" smtClean="0"/>
            </a:fld>
            <a:endParaRPr lang="zh-CN" altLang="en-US"/>
          </a:p>
        </p:txBody>
      </p:sp>
      <p:sp>
        <p:nvSpPr>
          <p:cNvPr id="5" name="Freeform 6"/>
          <p:cNvSpPr/>
          <p:nvPr/>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sp>
        <p:nvSpPr>
          <p:cNvPr id="6" name="Freeform 7"/>
          <p:cNvSpPr/>
          <p:nvPr/>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楷体" panose="02010609060101010101" pitchFamily="49" charset="-122"/>
              <a:sym typeface="Arial" panose="020B0604020202020204" pitchFamily="34" charset="0"/>
            </a:endParaRPr>
          </a:p>
        </p:txBody>
      </p:sp>
      <p:cxnSp>
        <p:nvCxnSpPr>
          <p:cNvPr id="9" name="直接连接符 8"/>
          <p:cNvCxnSpPr/>
          <p:nvPr/>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楷体" panose="02010609060101010101" pitchFamily="49"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标题和内容页">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标题和内容页">
    <p:spTree>
      <p:nvGrpSpPr>
        <p:cNvPr id="1" name=""/>
        <p:cNvGrpSpPr/>
        <p:nvPr/>
      </p:nvGrpSpPr>
      <p:grpSpPr>
        <a:xfrm>
          <a:off x="0" y="0"/>
          <a:ext cx="0" cy="0"/>
          <a:chOff x="0" y="0"/>
          <a:chExt cx="0" cy="0"/>
        </a:xfrm>
      </p:grpSpPr>
      <p:pic>
        <p:nvPicPr>
          <p:cNvPr id="35" name="图片 34"/>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36" name="矩形 35"/>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楷体" panose="02010609060101010101" pitchFamily="49" charset="-122"/>
            </a:endParaRPr>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楷体" panose="02010609060101010101" pitchFamily="49" charset="-122"/>
                <a:ea typeface="楷体" panose="02010609060101010101" pitchFamily="49" charset="-122"/>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楷体" panose="02010609060101010101" pitchFamily="49" charset="-122"/>
                <a:ea typeface="楷体" panose="02010609060101010101" pitchFamily="49"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33EABB51-9A36-4F37-98A8-9BBC3E0F71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60D713-F24E-41C8-B568-7358466C2A4A}" type="slidenum">
              <a:rPr lang="zh-CN" altLang="en-US" smtClean="0"/>
            </a:fld>
            <a:endParaRPr lang="zh-CN" altLang="en-US"/>
          </a:p>
        </p:txBody>
      </p:sp>
      <p:grpSp>
        <p:nvGrpSpPr>
          <p:cNvPr id="7" name="组合 6"/>
          <p:cNvGrpSpPr/>
          <p:nvPr/>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grpSp>
      <p:sp>
        <p:nvSpPr>
          <p:cNvPr id="10" name="矩形 9"/>
          <p:cNvSpPr/>
          <p:nvPr/>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楷体" panose="02010609060101010101" pitchFamily="49"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r>
              <a:rPr lang="zh-CN" altLang="en-US"/>
              <a:t>单击图标添加图片</a:t>
            </a:r>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r>
              <a:rPr lang="zh-CN" altLang="en-US"/>
              <a:t>单击图标添加图片</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楷体" panose="02010609060101010101" pitchFamily="49" charset="-122"/>
                <a:ea typeface="楷体" panose="02010609060101010101" pitchFamily="49" charset="-122"/>
                <a:cs typeface="楷体" panose="02010609060101010101" pitchFamily="49" charset="-122"/>
              </a:defRPr>
            </a:lvl1pPr>
          </a:lstStyle>
          <a:p>
            <a:pPr marL="0" lvl="0" algn="ctr"/>
            <a:r>
              <a:rPr lang="zh-CN" altLang="en-US" dirty="0"/>
              <a:t>谢谢大家！</a:t>
            </a:r>
            <a:endParaRPr lang="zh-CN" altLang="en-US" dirty="0"/>
          </a:p>
        </p:txBody>
      </p:sp>
      <p:grpSp>
        <p:nvGrpSpPr>
          <p:cNvPr id="7" name="组合 6"/>
          <p:cNvGrpSpPr/>
          <p:nvPr/>
        </p:nvGrpSpPr>
        <p:grpSpPr>
          <a:xfrm flipV="1">
            <a:off x="-11289" y="0"/>
            <a:ext cx="12207963" cy="2684165"/>
            <a:chOff x="0" y="4173835"/>
            <a:chExt cx="12207963" cy="2684165"/>
          </a:xfrm>
        </p:grpSpPr>
        <p:sp>
          <p:nvSpPr>
            <p:cNvPr id="9" name="Freeform 12"/>
            <p:cNvSpPr/>
            <p:nvPr/>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8" name="Freeform 11"/>
            <p:cNvSpPr/>
            <p:nvPr/>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ea typeface="楷体" panose="02010609060101010101" pitchFamily="49" charset="-122"/>
              </a:endParaRPr>
            </a:p>
          </p:txBody>
        </p:sp>
        <p:sp>
          <p:nvSpPr>
            <p:cNvPr id="10" name="Freeform 13"/>
            <p:cNvSpPr/>
            <p:nvPr/>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ea typeface="楷体" panose="02010609060101010101" pitchFamily="49" charset="-122"/>
              </a:endParaRPr>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055687"/>
            <a:ext cx="6995746" cy="654417"/>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38325"/>
            <a:ext cx="10515600" cy="440531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grpSp>
        <p:nvGrpSpPr>
          <p:cNvPr id="10" name="组合 9"/>
          <p:cNvGrpSpPr/>
          <p:nvPr/>
        </p:nvGrpSpPr>
        <p:grpSpPr>
          <a:xfrm>
            <a:off x="7943851" y="-13351"/>
            <a:ext cx="4248149" cy="569302"/>
            <a:chOff x="7943851" y="-13351"/>
            <a:chExt cx="4248149" cy="569302"/>
          </a:xfrm>
        </p:grpSpPr>
        <p:sp>
          <p:nvSpPr>
            <p:cNvPr id="7" name="矩形 6"/>
            <p:cNvSpPr/>
            <p:nvPr/>
          </p:nvSpPr>
          <p:spPr>
            <a:xfrm>
              <a:off x="7943851" y="-13351"/>
              <a:ext cx="4248149" cy="569302"/>
            </a:xfrm>
            <a:prstGeom prst="rect">
              <a:avLst/>
            </a:prstGeom>
            <a:solidFill>
              <a:srgbClr val="0683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57131"/>
              <a:ext cx="3971925" cy="432145"/>
            </a:xfrm>
            <a:prstGeom prst="rect">
              <a:avLst/>
            </a:prstGeom>
          </p:spPr>
        </p:pic>
      </p:grpSp>
      <p:sp>
        <p:nvSpPr>
          <p:cNvPr id="11" name="object 125"/>
          <p:cNvSpPr/>
          <p:nvPr/>
        </p:nvSpPr>
        <p:spPr>
          <a:xfrm>
            <a:off x="0" y="0"/>
            <a:ext cx="514351" cy="555951"/>
          </a:xfrm>
          <a:custGeom>
            <a:avLst/>
            <a:gdLst/>
            <a:ahLst/>
            <a:cxnLst/>
            <a:rect l="l" t="t" r="r" b="b"/>
            <a:pathLst>
              <a:path w="588009" h="422275">
                <a:moveTo>
                  <a:pt x="0" y="422275"/>
                </a:moveTo>
                <a:lnTo>
                  <a:pt x="587806" y="422275"/>
                </a:lnTo>
                <a:lnTo>
                  <a:pt x="587806" y="0"/>
                </a:lnTo>
                <a:lnTo>
                  <a:pt x="0" y="0"/>
                </a:lnTo>
                <a:lnTo>
                  <a:pt x="0" y="422275"/>
                </a:lnTo>
                <a:close/>
              </a:path>
            </a:pathLst>
          </a:custGeom>
          <a:solidFill>
            <a:srgbClr val="068358"/>
          </a:solidFill>
        </p:spPr>
        <p:txBody>
          <a:bodyPr wrap="square" lIns="0" tIns="0" rIns="0" bIns="0" rtlCol="0"/>
          <a:lstStyle/>
          <a:p/>
        </p:txBody>
      </p:sp>
      <p:sp>
        <p:nvSpPr>
          <p:cNvPr id="12" name="标题 1"/>
          <p:cNvSpPr txBox="1"/>
          <p:nvPr/>
        </p:nvSpPr>
        <p:spPr>
          <a:xfrm>
            <a:off x="607403" y="110758"/>
            <a:ext cx="6317272" cy="94492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dirty="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8704634" cy="944929"/>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838200" y="1366464"/>
            <a:ext cx="10515600" cy="4810499"/>
          </a:xfrm>
        </p:spPr>
        <p:txBody>
          <a:bodyPr/>
          <a:lstStyle>
            <a:lvl1pPr marL="0" indent="0">
              <a:buNone/>
              <a:defRPr/>
            </a:lvl1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365125"/>
            <a:ext cx="1992102" cy="44159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D4FC268-4B6D-4B00-8489-ADB57231A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6435FF-3F30-41CA-9B26-60ECD5A023A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5.jpeg"/><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5.jpeg"/><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1" Type="http://schemas.openxmlformats.org/officeDocument/2006/relationships/theme" Target="../theme/theme4.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1" Type="http://schemas.openxmlformats.org/officeDocument/2006/relationships/theme" Target="../theme/theme5.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FC268-4B6D-4B00-8489-ADB57231A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6435FF-3F30-41CA-9B26-60ECD5A02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3C88A26-D015-4B6B-A8CF-B5F3E4F7ADCD}"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6CB4DCD-6470-441E-B63D-9563D6584AA6}"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楷体" panose="02010609060101010101" pitchFamily="49" charset="-122"/>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楷体" panose="02010609060101010101" pitchFamily="49"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楷体" panose="02010609060101010101" pitchFamily="49" charset="-122"/>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楷体" panose="02010609060101010101" pitchFamily="49" charset="-122"/>
              </a:defRPr>
            </a:lvl1pPr>
          </a:lstStyle>
          <a:p>
            <a:fld id="{33EABB51-9A36-4F37-98A8-9BBC3E0F71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楷体" panose="02010609060101010101" pitchFamily="49"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楷体" panose="02010609060101010101" pitchFamily="49" charset="-122"/>
              </a:defRPr>
            </a:lvl1pPr>
          </a:lstStyle>
          <a:p>
            <a:fld id="{D360D713-F24E-41C8-B568-7358466C2A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platform.moonshot.c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ownload.pytorch.org/whl/cu118"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localhost:800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microsoft.com/office/2007/relationships/media" Target="../media/media1.mp4"/><Relationship Id="rId1" Type="http://schemas.openxmlformats.org/officeDocument/2006/relationships/video" Target="../media/media1.mp4"/></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microsoft.com/office/2007/relationships/media" Target="../media/media2.mp4"/><Relationship Id="rId1" Type="http://schemas.openxmlformats.org/officeDocument/2006/relationships/video" Target="../media/media2.mp4"/></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tags" Target="../tags/tag9.xml"/><Relationship Id="rId2" Type="http://schemas.openxmlformats.org/officeDocument/2006/relationships/image" Target="../media/image50.png"/><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589560" y="2038576"/>
            <a:ext cx="7012880" cy="827791"/>
          </a:xfrm>
          <a:effectLst/>
        </p:spPr>
        <p:txBody>
          <a:bodyPr/>
          <a:lstStyle/>
          <a:p>
            <a:pPr algn="l">
              <a:lnSpc>
                <a:spcPct val="114000"/>
              </a:lnSpc>
            </a:pPr>
            <a:r>
              <a:rPr lang="zh-CN" altLang="en-US" sz="4800" dirty="0">
                <a:solidFill>
                  <a:schemeClr val="accent1"/>
                </a:solidFill>
                <a:cs typeface="+mn-ea"/>
                <a:sym typeface="+mn-lt"/>
              </a:rPr>
              <a:t>大模型部署与对外服务</a:t>
            </a:r>
            <a:endParaRPr lang="zh-CN" altLang="en-US" sz="4400" spc="300" dirty="0">
              <a:solidFill>
                <a:schemeClr val="accent1"/>
              </a:solidFill>
              <a:effectLst/>
            </a:endParaRPr>
          </a:p>
        </p:txBody>
      </p:sp>
      <p:sp>
        <p:nvSpPr>
          <p:cNvPr id="6" name="副标题 4"/>
          <p:cNvSpPr>
            <a:spLocks noGrp="1"/>
          </p:cNvSpPr>
          <p:nvPr>
            <p:ph type="subTitle" idx="1"/>
          </p:nvPr>
        </p:nvSpPr>
        <p:spPr>
          <a:xfrm>
            <a:off x="5948559" y="3730024"/>
            <a:ext cx="5033572" cy="523220"/>
          </a:xfrm>
        </p:spPr>
        <p:txBody>
          <a:bodyPr/>
          <a:lstStyle/>
          <a:p>
            <a:pPr algn="r"/>
            <a:r>
              <a:rPr lang="zh-CN" altLang="en-US"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国内常见</a:t>
            </a:r>
            <a:r>
              <a:rPr lang="en-US" altLang="zh-CN"/>
              <a:t>API</a:t>
            </a:r>
            <a:r>
              <a:rPr lang="zh-CN" altLang="en-US"/>
              <a:t>平台</a:t>
            </a:r>
            <a:endParaRPr lang="zh-CN" altLang="en-US"/>
          </a:p>
        </p:txBody>
      </p:sp>
      <p:sp>
        <p:nvSpPr>
          <p:cNvPr id="3" name="内容占位符 2"/>
          <p:cNvSpPr>
            <a:spLocks noGrp="1"/>
          </p:cNvSpPr>
          <p:nvPr>
            <p:ph idx="1"/>
          </p:nvPr>
        </p:nvSpPr>
        <p:spPr>
          <a:xfrm>
            <a:off x="838176" y="1505463"/>
            <a:ext cx="10515600" cy="4659449"/>
          </a:xfrm>
        </p:spPr>
        <p:txBody>
          <a:bodyPr/>
          <a:lstStyle/>
          <a:p>
            <a:r>
              <a:rPr lang="zh-CN" altLang="en-US"/>
              <a:t>智谱清言</a:t>
            </a:r>
            <a:r>
              <a:rPr lang="en-US" altLang="zh-CN"/>
              <a:t>:</a:t>
            </a:r>
            <a:r>
              <a:rPr lang="zh-CN" altLang="en-US"/>
              <a:t>https://open.bigmodel.cn/</a:t>
            </a:r>
            <a:endParaRPr lang="zh-CN" altLang="en-US"/>
          </a:p>
          <a:p>
            <a:endParaRPr lang="zh-CN" altLang="en-US"/>
          </a:p>
          <a:p>
            <a:r>
              <a:rPr lang="zh-CN" altLang="en-US"/>
              <a:t>阿里云灵积平台</a:t>
            </a:r>
            <a:r>
              <a:rPr lang="en-US" altLang="zh-CN"/>
              <a:t>:</a:t>
            </a:r>
            <a:r>
              <a:rPr lang="zh-CN" altLang="en-US"/>
              <a:t>https://dashscope.aliyun.com/</a:t>
            </a:r>
            <a:endParaRPr lang="zh-CN" altLang="en-US"/>
          </a:p>
          <a:p>
            <a:endParaRPr lang="zh-CN" altLang="en-US"/>
          </a:p>
          <a:p>
            <a:r>
              <a:rPr lang="zh-CN" altLang="en-US"/>
              <a:t>百度千帆平台</a:t>
            </a:r>
            <a:r>
              <a:rPr lang="en-US" altLang="zh-CN"/>
              <a:t>:</a:t>
            </a:r>
            <a:r>
              <a:rPr lang="zh-CN" altLang="en-US"/>
              <a:t>https://qianfan.cloud.baidu.com/</a:t>
            </a:r>
            <a:endParaRPr lang="zh-CN" altLang="en-US"/>
          </a:p>
          <a:p>
            <a:endParaRPr lang="zh-CN" altLang="en-US"/>
          </a:p>
          <a:p>
            <a:r>
              <a:rPr lang="zh-CN" altLang="en-US"/>
              <a:t>月之暗面：</a:t>
            </a:r>
            <a:r>
              <a:rPr lang="en-US" altLang="zh-CN">
                <a:hlinkClick r:id="rId1"/>
              </a:rPr>
              <a:t>https://platform.moonshot.cn/</a:t>
            </a:r>
            <a:endParaRPr lang="en-US" altLang="zh-CN"/>
          </a:p>
          <a:p>
            <a:endParaRPr lang="zh-CN" altLang="en-US"/>
          </a:p>
          <a:p>
            <a:r>
              <a:rPr lang="zh-CN" altLang="en-US"/>
              <a:t>华为盘古大模型：https://www.huaweicloud.com/product/pangu</a:t>
            </a:r>
            <a:endParaRPr lang="zh-CN" altLang="en-US"/>
          </a:p>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基于</a:t>
            </a:r>
            <a:r>
              <a:rPr lang="en-US" altLang="zh-CN"/>
              <a:t>openai</a:t>
            </a:r>
            <a:r>
              <a:rPr lang="zh-CN" altLang="en-US"/>
              <a:t>部署本地对话模型</a:t>
            </a:r>
            <a:endParaRPr lang="zh-CN" altLang="en-US"/>
          </a:p>
        </p:txBody>
      </p:sp>
      <p:sp>
        <p:nvSpPr>
          <p:cNvPr id="3" name="内容占位符 2"/>
          <p:cNvSpPr>
            <a:spLocks noGrp="1"/>
          </p:cNvSpPr>
          <p:nvPr>
            <p:ph idx="1"/>
          </p:nvPr>
        </p:nvSpPr>
        <p:spPr>
          <a:xfrm>
            <a:off x="350054" y="1433148"/>
            <a:ext cx="11491843" cy="5105387"/>
          </a:xfrm>
        </p:spPr>
        <p:txBody>
          <a:bodyPr/>
          <a:lstStyle/>
          <a:p>
            <a:pPr marL="457200" indent="-457200">
              <a:buFont typeface="Wingdings" panose="05000000000000000000" charset="0"/>
              <a:buChar char="u"/>
            </a:pPr>
            <a:r>
              <a:rPr lang="zh-CN" altLang="en-US"/>
              <a:t>OpenAI Python库提供了从任何Python 3.7+应用程序方便访问OpenAI REST API的途径。该库包含了所有请求参数和响应字段的类型定义，并提供了由httpx提供支持的同步和异步客户端。该库是通过Stainless从我们的OpenAPI规范生成的。</a:t>
            </a:r>
            <a:endParaRPr lang="zh-CN" altLang="en-US"/>
          </a:p>
          <a:p>
            <a:pPr marL="457200" indent="-457200">
              <a:buFont typeface="Wingdings" panose="05000000000000000000" charset="0"/>
              <a:buChar char="u"/>
            </a:pPr>
            <a:r>
              <a:rPr lang="en-US" altLang="zh-CN"/>
              <a:t>vllm</a:t>
            </a:r>
            <a:r>
              <a:rPr lang="zh-CN" altLang="en-US"/>
              <a:t>库，一个加速大语言模型推理速度的第三方库，支持</a:t>
            </a:r>
            <a:r>
              <a:rPr lang="en-US" altLang="zh-CN"/>
              <a:t>lora</a:t>
            </a:r>
            <a:r>
              <a:rPr lang="zh-CN" altLang="en-US"/>
              <a:t>权重合并、</a:t>
            </a:r>
            <a:r>
              <a:rPr lang="en-US" altLang="zh-CN"/>
              <a:t>openai api</a:t>
            </a:r>
            <a:r>
              <a:rPr lang="zh-CN" altLang="en-US"/>
              <a:t>部署等功能</a:t>
            </a:r>
            <a:endParaRPr lang="zh-CN" altLang="en-US"/>
          </a:p>
          <a:p>
            <a:pPr>
              <a:buNone/>
            </a:pPr>
            <a:endParaRPr lang="zh-CN" altLang="en-US"/>
          </a:p>
          <a:p>
            <a:pPr>
              <a:buNone/>
            </a:pPr>
            <a:r>
              <a:rPr lang="zh-CN" altLang="en-US"/>
              <a:t>命令行输入以下代码安装第三方工具</a:t>
            </a:r>
            <a:r>
              <a:rPr lang="en-US" altLang="zh-CN"/>
              <a:t>:</a:t>
            </a:r>
            <a:endParaRPr lang="en-US" altLang="zh-CN"/>
          </a:p>
          <a:p>
            <a:pPr>
              <a:buNone/>
            </a:pPr>
            <a:endParaRPr lang="zh-CN" altLang="en-US"/>
          </a:p>
          <a:p>
            <a:endParaRPr lang="zh-CN" altLang="en-US"/>
          </a:p>
        </p:txBody>
      </p:sp>
      <p:graphicFrame>
        <p:nvGraphicFramePr>
          <p:cNvPr id="4" name="表格 3"/>
          <p:cNvGraphicFramePr/>
          <p:nvPr/>
        </p:nvGraphicFramePr>
        <p:xfrm>
          <a:off x="1190024" y="5190986"/>
          <a:ext cx="9871710" cy="916305"/>
        </p:xfrm>
        <a:graphic>
          <a:graphicData uri="http://schemas.openxmlformats.org/drawingml/2006/table">
            <a:tbl>
              <a:tblPr firstRow="1" bandRow="1">
                <a:tableStyleId>{5940675A-B579-460E-94D1-54222C63F5DA}</a:tableStyleId>
              </a:tblPr>
              <a:tblGrid>
                <a:gridCol w="9871710"/>
              </a:tblGrid>
              <a:tr h="916305">
                <a:tc>
                  <a:txBody>
                    <a:bodyPr/>
                    <a:lstStyle/>
                    <a:p>
                      <a:pPr algn="ctr">
                        <a:buNone/>
                      </a:pPr>
                      <a:r>
                        <a:rPr lang="zh-CN" altLang="en-US" sz="2800"/>
                        <a:t>pip install openai</a:t>
                      </a:r>
                      <a:endParaRPr lang="zh-CN" altLang="en-US" sz="2800"/>
                    </a:p>
                    <a:p>
                      <a:pPr algn="ctr">
                        <a:buNone/>
                      </a:pPr>
                      <a:r>
                        <a:rPr lang="en-US" altLang="zh-CN" sz="2800"/>
                        <a:t>pip</a:t>
                      </a:r>
                      <a:r>
                        <a:rPr lang="zh-CN" altLang="en-US" sz="2800"/>
                        <a:t> </a:t>
                      </a:r>
                      <a:r>
                        <a:rPr lang="en-US" altLang="zh-CN" sz="2800"/>
                        <a:t>install</a:t>
                      </a:r>
                      <a:r>
                        <a:rPr lang="zh-CN" altLang="en-US" sz="2800"/>
                        <a:t> </a:t>
                      </a:r>
                      <a:r>
                        <a:rPr lang="en-US" altLang="zh-CN" sz="2800"/>
                        <a:t>vllm</a:t>
                      </a:r>
                      <a:endParaRPr lang="zh-CN" altLang="en-US" sz="28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基于</a:t>
            </a:r>
            <a:r>
              <a:rPr lang="en-US" altLang="zh-CN"/>
              <a:t>openai</a:t>
            </a:r>
            <a:r>
              <a:rPr lang="zh-CN" altLang="en-US"/>
              <a:t>部署本地对话模型</a:t>
            </a:r>
            <a:endParaRPr lang="zh-CN" altLang="en-US"/>
          </a:p>
        </p:txBody>
      </p:sp>
      <p:sp>
        <p:nvSpPr>
          <p:cNvPr id="3" name="内容占位符 2"/>
          <p:cNvSpPr>
            <a:spLocks noGrp="1"/>
          </p:cNvSpPr>
          <p:nvPr>
            <p:ph idx="1"/>
          </p:nvPr>
        </p:nvSpPr>
        <p:spPr>
          <a:xfrm>
            <a:off x="235581" y="1264415"/>
            <a:ext cx="11956371" cy="5430801"/>
          </a:xfrm>
        </p:spPr>
        <p:txBody>
          <a:bodyPr/>
          <a:lstStyle/>
          <a:p>
            <a:r>
              <a:rPr lang="en-US" altLang="zh-CN"/>
              <a:t>vllm</a:t>
            </a:r>
            <a:r>
              <a:rPr lang="zh-CN" altLang="en-US"/>
              <a:t>提供了基于</a:t>
            </a:r>
            <a:r>
              <a:rPr lang="en-US" altLang="zh-CN"/>
              <a:t>openai</a:t>
            </a:r>
            <a:r>
              <a:rPr lang="zh-CN" altLang="en-US"/>
              <a:t>的本地模型部署方法，安装完毕后，可直接在命令行使用如下命令进行本地模型的部署：</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使用该命令，即可成功在编号为</a:t>
            </a:r>
            <a:r>
              <a:rPr lang="en-US" altLang="zh-CN"/>
              <a:t>0</a:t>
            </a:r>
            <a:r>
              <a:rPr lang="zh-CN" altLang="en-US"/>
              <a:t>的</a:t>
            </a:r>
            <a:r>
              <a:rPr lang="en-US" altLang="zh-CN"/>
              <a:t>GPU</a:t>
            </a:r>
            <a:r>
              <a:rPr lang="zh-CN" altLang="en-US"/>
              <a:t>上部署</a:t>
            </a:r>
            <a:r>
              <a:rPr lang="en-US" altLang="zh-CN"/>
              <a:t>Xunzi</a:t>
            </a:r>
            <a:r>
              <a:rPr lang="zh-CN" altLang="en-US"/>
              <a:t>-</a:t>
            </a:r>
            <a:r>
              <a:rPr lang="en-US" altLang="zh-CN"/>
              <a:t>Qwen1.5</a:t>
            </a:r>
            <a:r>
              <a:rPr lang="zh-CN" altLang="en-US"/>
              <a:t>-</a:t>
            </a:r>
            <a:r>
              <a:rPr lang="en-US" altLang="zh-CN"/>
              <a:t>7B</a:t>
            </a:r>
            <a:r>
              <a:rPr lang="zh-CN" altLang="en-US"/>
              <a:t>-</a:t>
            </a:r>
            <a:r>
              <a:rPr lang="en-US" altLang="zh-CN"/>
              <a:t>chat</a:t>
            </a:r>
            <a:r>
              <a:rPr lang="zh-CN" altLang="en-US"/>
              <a:t>模型。</a:t>
            </a:r>
            <a:endParaRPr lang="zh-CN" altLang="en-US"/>
          </a:p>
          <a:p>
            <a:endParaRPr lang="zh-CN" altLang="en-US"/>
          </a:p>
        </p:txBody>
      </p:sp>
      <p:graphicFrame>
        <p:nvGraphicFramePr>
          <p:cNvPr id="4" name="表格 3"/>
          <p:cNvGraphicFramePr/>
          <p:nvPr/>
        </p:nvGraphicFramePr>
        <p:xfrm>
          <a:off x="235624" y="2343806"/>
          <a:ext cx="11844655" cy="2651760"/>
        </p:xfrm>
        <a:graphic>
          <a:graphicData uri="http://schemas.openxmlformats.org/drawingml/2006/table">
            <a:tbl>
              <a:tblPr firstRow="1" bandRow="1">
                <a:tableStyleId>{5940675A-B579-460E-94D1-54222C63F5DA}</a:tableStyleId>
              </a:tblPr>
              <a:tblGrid>
                <a:gridCol w="11844655"/>
              </a:tblGrid>
              <a:tr h="2651760">
                <a:tc>
                  <a:txBody>
                    <a:bodyPr/>
                    <a:lstStyle/>
                    <a:p>
                      <a:pPr algn="l">
                        <a:buNone/>
                      </a:pPr>
                      <a:r>
                        <a:rPr lang="en-US" altLang="zh-CN" sz="2800">
                          <a:solidFill>
                            <a:schemeClr val="tx1"/>
                          </a:solidFill>
                        </a:rPr>
                        <a:t>CUDA_VISIBLE_DEVICES</a:t>
                      </a:r>
                      <a:r>
                        <a:rPr lang="zh-CN" altLang="en-US" sz="2800">
                          <a:solidFill>
                            <a:schemeClr val="tx1"/>
                          </a:solidFill>
                        </a:rPr>
                        <a:t>=</a:t>
                      </a:r>
                      <a:r>
                        <a:rPr lang="en-US" altLang="zh-CN" sz="2800">
                          <a:solidFill>
                            <a:schemeClr val="tx1"/>
                          </a:solidFill>
                        </a:rPr>
                        <a:t>0  python </a:t>
                      </a:r>
                      <a:r>
                        <a:rPr lang="zh-CN" altLang="en-US" sz="2800">
                          <a:solidFill>
                            <a:schemeClr val="tx1"/>
                          </a:solidFill>
                        </a:rPr>
                        <a:t>-</a:t>
                      </a:r>
                      <a:r>
                        <a:rPr lang="en-US" altLang="zh-CN" sz="2800">
                          <a:solidFill>
                            <a:schemeClr val="tx1"/>
                          </a:solidFill>
                        </a:rPr>
                        <a:t>m vllm.entrypoints.openai.api_server </a:t>
                      </a:r>
                      <a:r>
                        <a:rPr lang="zh-CN" altLang="en-US" sz="2800">
                          <a:solidFill>
                            <a:schemeClr val="tx1"/>
                          </a:solidFill>
                        </a:rPr>
                        <a:t>--</a:t>
                      </a:r>
                      <a:r>
                        <a:rPr lang="en-US" altLang="zh-CN" sz="2800">
                          <a:solidFill>
                            <a:schemeClr val="tx1"/>
                          </a:solidFill>
                        </a:rPr>
                        <a:t>model /home/gpu0/xunzi_web/Xunzi</a:t>
                      </a:r>
                      <a:r>
                        <a:rPr lang="zh-CN" altLang="en-US" sz="2800">
                          <a:solidFill>
                            <a:schemeClr val="tx1"/>
                          </a:solidFill>
                        </a:rPr>
                        <a:t>-</a:t>
                      </a:r>
                      <a:r>
                        <a:rPr lang="en-US" altLang="zh-CN" sz="2800">
                          <a:solidFill>
                            <a:schemeClr val="tx1"/>
                          </a:solidFill>
                        </a:rPr>
                        <a:t>Qwen1.5</a:t>
                      </a:r>
                      <a:r>
                        <a:rPr lang="zh-CN" altLang="en-US" sz="2800">
                          <a:solidFill>
                            <a:schemeClr val="tx1"/>
                          </a:solidFill>
                        </a:rPr>
                        <a:t>-</a:t>
                      </a:r>
                      <a:r>
                        <a:rPr lang="en-US" altLang="zh-CN" sz="2800">
                          <a:solidFill>
                            <a:schemeClr val="tx1"/>
                          </a:solidFill>
                        </a:rPr>
                        <a:t>7B_chat </a:t>
                      </a:r>
                      <a:r>
                        <a:rPr lang="zh-CN" altLang="en-US" sz="2800">
                          <a:solidFill>
                            <a:schemeClr val="tx1"/>
                          </a:solidFill>
                        </a:rPr>
                        <a:t>--</a:t>
                      </a:r>
                      <a:r>
                        <a:rPr lang="en-US" altLang="zh-CN" sz="2800">
                          <a:solidFill>
                            <a:schemeClr val="tx1"/>
                          </a:solidFill>
                        </a:rPr>
                        <a:t>host xxx.xxx.xxx.xxx  </a:t>
                      </a:r>
                      <a:r>
                        <a:rPr lang="zh-CN" altLang="en-US" sz="2800">
                          <a:solidFill>
                            <a:schemeClr val="tx1"/>
                          </a:solidFill>
                        </a:rPr>
                        <a:t>--</a:t>
                      </a:r>
                      <a:r>
                        <a:rPr lang="en-US" altLang="zh-CN" sz="2800">
                          <a:solidFill>
                            <a:schemeClr val="tx1"/>
                          </a:solidFill>
                        </a:rPr>
                        <a:t>port 21177  </a:t>
                      </a:r>
                      <a:r>
                        <a:rPr lang="zh-CN" altLang="en-US" sz="2800">
                          <a:solidFill>
                            <a:schemeClr val="tx1"/>
                          </a:solidFill>
                        </a:rPr>
                        <a:t>--</a:t>
                      </a:r>
                      <a:r>
                        <a:rPr lang="en-US" altLang="zh-CN" sz="2800">
                          <a:solidFill>
                            <a:schemeClr val="tx1"/>
                          </a:solidFill>
                        </a:rPr>
                        <a:t>trust</a:t>
                      </a:r>
                      <a:r>
                        <a:rPr lang="zh-CN" altLang="en-US" sz="2800">
                          <a:solidFill>
                            <a:schemeClr val="tx1"/>
                          </a:solidFill>
                        </a:rPr>
                        <a:t>-</a:t>
                      </a:r>
                      <a:r>
                        <a:rPr lang="en-US" altLang="zh-CN" sz="2800">
                          <a:solidFill>
                            <a:schemeClr val="tx1"/>
                          </a:solidFill>
                        </a:rPr>
                        <a:t>remote</a:t>
                      </a:r>
                      <a:r>
                        <a:rPr lang="zh-CN" altLang="en-US" sz="2800">
                          <a:solidFill>
                            <a:schemeClr val="tx1"/>
                          </a:solidFill>
                        </a:rPr>
                        <a:t>-</a:t>
                      </a:r>
                      <a:r>
                        <a:rPr lang="en-US" altLang="zh-CN" sz="2800">
                          <a:solidFill>
                            <a:schemeClr val="tx1"/>
                          </a:solidFill>
                        </a:rPr>
                        <a:t>code  </a:t>
                      </a:r>
                      <a:r>
                        <a:rPr lang="zh-CN" altLang="en-US" sz="2800">
                          <a:solidFill>
                            <a:schemeClr val="tx1"/>
                          </a:solidFill>
                        </a:rPr>
                        <a:t>--</a:t>
                      </a:r>
                      <a:r>
                        <a:rPr lang="en-US" altLang="zh-CN" sz="2800">
                          <a:solidFill>
                            <a:schemeClr val="tx1"/>
                          </a:solidFill>
                        </a:rPr>
                        <a:t>gpu</a:t>
                      </a:r>
                      <a:r>
                        <a:rPr lang="zh-CN" altLang="en-US" sz="2800">
                          <a:solidFill>
                            <a:schemeClr val="tx1"/>
                          </a:solidFill>
                        </a:rPr>
                        <a:t>-</a:t>
                      </a:r>
                      <a:r>
                        <a:rPr lang="en-US" altLang="zh-CN" sz="2800">
                          <a:solidFill>
                            <a:schemeClr val="tx1"/>
                          </a:solidFill>
                        </a:rPr>
                        <a:t>memory</a:t>
                      </a:r>
                      <a:r>
                        <a:rPr lang="zh-CN" altLang="en-US" sz="2800">
                          <a:solidFill>
                            <a:schemeClr val="tx1"/>
                          </a:solidFill>
                        </a:rPr>
                        <a:t>-</a:t>
                      </a:r>
                      <a:r>
                        <a:rPr lang="en-US" altLang="zh-CN" sz="2800">
                          <a:solidFill>
                            <a:schemeClr val="tx1"/>
                          </a:solidFill>
                        </a:rPr>
                        <a:t>utilization 0.8  </a:t>
                      </a:r>
                      <a:r>
                        <a:rPr lang="zh-CN" altLang="en-US" sz="2800">
                          <a:solidFill>
                            <a:schemeClr val="tx1"/>
                          </a:solidFill>
                        </a:rPr>
                        <a:t>--</a:t>
                      </a:r>
                      <a:r>
                        <a:rPr lang="en-US" altLang="zh-CN" sz="2800">
                          <a:solidFill>
                            <a:schemeClr val="tx1"/>
                          </a:solidFill>
                        </a:rPr>
                        <a:t>max</a:t>
                      </a:r>
                      <a:r>
                        <a:rPr lang="zh-CN" altLang="en-US" sz="2800">
                          <a:solidFill>
                            <a:schemeClr val="tx1"/>
                          </a:solidFill>
                        </a:rPr>
                        <a:t>-</a:t>
                      </a:r>
                      <a:r>
                        <a:rPr lang="en-US" altLang="zh-CN" sz="2800">
                          <a:solidFill>
                            <a:schemeClr val="tx1"/>
                          </a:solidFill>
                        </a:rPr>
                        <a:t>model</a:t>
                      </a:r>
                      <a:r>
                        <a:rPr lang="zh-CN" altLang="en-US" sz="2800">
                          <a:solidFill>
                            <a:schemeClr val="tx1"/>
                          </a:solidFill>
                        </a:rPr>
                        <a:t>-</a:t>
                      </a:r>
                      <a:r>
                        <a:rPr lang="en-US" altLang="zh-CN" sz="2800">
                          <a:solidFill>
                            <a:schemeClr val="tx1"/>
                          </a:solidFill>
                        </a:rPr>
                        <a:t>len 4096  </a:t>
                      </a:r>
                      <a:r>
                        <a:rPr lang="zh-CN" altLang="en-US" sz="2800">
                          <a:solidFill>
                            <a:schemeClr val="tx1"/>
                          </a:solidFill>
                        </a:rPr>
                        <a:t>--</a:t>
                      </a:r>
                      <a:r>
                        <a:rPr lang="en-US" altLang="zh-CN" sz="2800">
                          <a:solidFill>
                            <a:schemeClr val="tx1"/>
                          </a:solidFill>
                        </a:rPr>
                        <a:t>max</a:t>
                      </a:r>
                      <a:r>
                        <a:rPr lang="zh-CN" altLang="en-US" sz="2800">
                          <a:solidFill>
                            <a:schemeClr val="tx1"/>
                          </a:solidFill>
                        </a:rPr>
                        <a:t>-</a:t>
                      </a:r>
                      <a:r>
                        <a:rPr lang="en-US" altLang="zh-CN" sz="2800">
                          <a:solidFill>
                            <a:schemeClr val="tx1"/>
                          </a:solidFill>
                        </a:rPr>
                        <a:t>log</a:t>
                      </a:r>
                      <a:r>
                        <a:rPr lang="zh-CN" altLang="en-US" sz="2800">
                          <a:solidFill>
                            <a:schemeClr val="tx1"/>
                          </a:solidFill>
                        </a:rPr>
                        <a:t>-</a:t>
                      </a:r>
                      <a:r>
                        <a:rPr lang="en-US" altLang="zh-CN" sz="2800">
                          <a:solidFill>
                            <a:schemeClr val="tx1"/>
                          </a:solidFill>
                        </a:rPr>
                        <a:t>len 512 &gt; logxunzi_qwen_1_5_vllm.log 2&gt;</a:t>
                      </a:r>
                      <a:r>
                        <a:rPr lang="zh-CN" altLang="en-US" sz="2800">
                          <a:solidFill>
                            <a:schemeClr val="tx1"/>
                          </a:solidFill>
                        </a:rPr>
                        <a:t>&amp;</a:t>
                      </a:r>
                      <a:r>
                        <a:rPr lang="en-US" altLang="zh-CN" sz="2800">
                          <a:solidFill>
                            <a:schemeClr val="tx1"/>
                          </a:solidFill>
                        </a:rPr>
                        <a:t>1 </a:t>
                      </a:r>
                      <a:r>
                        <a:rPr lang="zh-CN" altLang="en-US" sz="2800">
                          <a:solidFill>
                            <a:schemeClr val="tx1"/>
                          </a:solidFill>
                        </a:rPr>
                        <a:t>&amp; </a:t>
                      </a:r>
                      <a:r>
                        <a:rPr lang="en-US" altLang="zh-CN" sz="2800">
                          <a:solidFill>
                            <a:schemeClr val="tx1"/>
                          </a:solidFill>
                        </a:rPr>
                        <a:t>echo $! &gt; run.pid</a:t>
                      </a:r>
                      <a:endParaRPr lang="en-US" altLang="zh-CN" sz="28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基于</a:t>
            </a:r>
            <a:r>
              <a:rPr lang="en-US" altLang="zh-CN"/>
              <a:t>openai</a:t>
            </a:r>
            <a:r>
              <a:rPr lang="zh-CN" altLang="en-US"/>
              <a:t>部署本地对话模型</a:t>
            </a:r>
            <a:endParaRPr lang="zh-CN" altLang="en-US"/>
          </a:p>
        </p:txBody>
      </p:sp>
      <p:sp>
        <p:nvSpPr>
          <p:cNvPr id="3" name="内容占位符 2"/>
          <p:cNvSpPr>
            <a:spLocks noGrp="1"/>
          </p:cNvSpPr>
          <p:nvPr>
            <p:ph idx="1"/>
          </p:nvPr>
        </p:nvSpPr>
        <p:spPr>
          <a:xfrm>
            <a:off x="235581" y="999263"/>
            <a:ext cx="11491843" cy="5370539"/>
          </a:xfrm>
        </p:spPr>
        <p:txBody>
          <a:bodyPr/>
          <a:lstStyle/>
          <a:p>
            <a:r>
              <a:rPr lang="zh-CN" altLang="en-US"/>
              <a:t>使用</a:t>
            </a:r>
            <a:r>
              <a:rPr lang="en-US" altLang="zh-CN"/>
              <a:t>openai</a:t>
            </a:r>
            <a:r>
              <a:rPr lang="zh-CN" altLang="en-US"/>
              <a:t>库获取我们的对话服务</a:t>
            </a:r>
            <a:r>
              <a:rPr lang="en-US" altLang="zh-CN"/>
              <a:t>:</a:t>
            </a:r>
            <a:endParaRPr lang="en-US" altLang="zh-CN"/>
          </a:p>
          <a:p>
            <a:endParaRPr lang="zh-CN" altLang="en-US"/>
          </a:p>
        </p:txBody>
      </p:sp>
      <p:graphicFrame>
        <p:nvGraphicFramePr>
          <p:cNvPr id="4" name="表格 3"/>
          <p:cNvGraphicFramePr/>
          <p:nvPr/>
        </p:nvGraphicFramePr>
        <p:xfrm>
          <a:off x="205081" y="1705391"/>
          <a:ext cx="11781790" cy="5037455"/>
        </p:xfrm>
        <a:graphic>
          <a:graphicData uri="http://schemas.openxmlformats.org/drawingml/2006/table">
            <a:tbl>
              <a:tblPr firstRow="1" bandRow="1">
                <a:tableStyleId>{5940675A-B579-460E-94D1-54222C63F5DA}</a:tableStyleId>
              </a:tblPr>
              <a:tblGrid>
                <a:gridCol w="11781790"/>
              </a:tblGrid>
              <a:tr h="5037455">
                <a:tc>
                  <a:txBody>
                    <a:bodyPr/>
                    <a:lstStyle/>
                    <a:p>
                      <a:pPr algn="l">
                        <a:buNone/>
                      </a:pPr>
                      <a:r>
                        <a:rPr lang="en-US" altLang="zh-CN" sz="1600">
                          <a:solidFill>
                            <a:schemeClr val="tx1"/>
                          </a:solidFill>
                        </a:rPr>
                        <a:t>from openai import OpenAI</a:t>
                      </a:r>
                      <a:endParaRPr lang="en-US" altLang="zh-CN" sz="1600">
                        <a:solidFill>
                          <a:schemeClr val="tx1"/>
                        </a:solidFill>
                      </a:endParaRPr>
                    </a:p>
                    <a:p>
                      <a:pPr algn="l">
                        <a:buNone/>
                      </a:pPr>
                      <a:r>
                        <a:rPr lang="en-US" altLang="zh-CN" sz="1600">
                          <a:solidFill>
                            <a:schemeClr val="tx1"/>
                          </a:solidFill>
                        </a:rPr>
                        <a:t>from tqdm import tqdm</a:t>
                      </a:r>
                      <a:endParaRPr lang="en-US" altLang="zh-CN" sz="1600">
                        <a:solidFill>
                          <a:schemeClr val="tx1"/>
                        </a:solidFill>
                      </a:endParaRPr>
                    </a:p>
                    <a:p>
                      <a:pPr algn="l">
                        <a:buNone/>
                      </a:pPr>
                      <a:r>
                        <a:rPr lang="en-US" altLang="zh-CN" sz="1600">
                          <a:solidFill>
                            <a:schemeClr val="tx1"/>
                          </a:solidFill>
                        </a:rPr>
                        <a:t>openai_api_key = "ANY THING"</a:t>
                      </a:r>
                      <a:endParaRPr lang="en-US" altLang="zh-CN" sz="1600">
                        <a:solidFill>
                          <a:schemeClr val="tx1"/>
                        </a:solidFill>
                      </a:endParaRPr>
                    </a:p>
                    <a:p>
                      <a:pPr algn="l">
                        <a:buNone/>
                      </a:pPr>
                      <a:r>
                        <a:rPr lang="en-US" altLang="zh-CN" sz="1600">
                          <a:solidFill>
                            <a:schemeClr val="tx1"/>
                          </a:solidFill>
                        </a:rPr>
                        <a:t>openai_api_base = "http://xunziallm.njau.edu.cn:21180/v1"</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client = OpenAI(</a:t>
                      </a:r>
                      <a:endParaRPr lang="en-US" altLang="zh-CN" sz="1600">
                        <a:solidFill>
                          <a:schemeClr val="tx1"/>
                        </a:solidFill>
                      </a:endParaRPr>
                    </a:p>
                    <a:p>
                      <a:pPr algn="l">
                        <a:buNone/>
                      </a:pPr>
                      <a:r>
                        <a:rPr lang="en-US" altLang="zh-CN" sz="1600">
                          <a:solidFill>
                            <a:schemeClr val="tx1"/>
                          </a:solidFill>
                        </a:rPr>
                        <a:t>    api_key=openai_api_key,</a:t>
                      </a:r>
                      <a:endParaRPr lang="en-US" altLang="zh-CN" sz="1600">
                        <a:solidFill>
                          <a:schemeClr val="tx1"/>
                        </a:solidFill>
                      </a:endParaRPr>
                    </a:p>
                    <a:p>
                      <a:pPr algn="l">
                        <a:buNone/>
                      </a:pPr>
                      <a:r>
                        <a:rPr lang="en-US" altLang="zh-CN" sz="1600">
                          <a:solidFill>
                            <a:schemeClr val="tx1"/>
                          </a:solidFill>
                        </a:rPr>
                        <a:t>    base_url=openai_api_base,</a:t>
                      </a:r>
                      <a:endParaRPr lang="en-US" altLang="zh-CN" sz="1600">
                        <a:solidFill>
                          <a:schemeClr val="tx1"/>
                        </a:solidFill>
                      </a:endParaRPr>
                    </a:p>
                    <a:p>
                      <a:pPr algn="l">
                        <a:buNone/>
                      </a:pPr>
                      <a:r>
                        <a:rPr lang="en-US" altLang="zh-CN" sz="1600">
                          <a:solidFill>
                            <a:schemeClr val="tx1"/>
                          </a:solidFill>
                        </a:rPr>
                        <a:t>)</a:t>
                      </a:r>
                      <a:endParaRPr lang="en-US" altLang="zh-CN" sz="1600">
                        <a:solidFill>
                          <a:schemeClr val="tx1"/>
                        </a:solidFill>
                      </a:endParaRPr>
                    </a:p>
                    <a:p>
                      <a:pPr algn="l">
                        <a:buNone/>
                      </a:pPr>
                      <a:r>
                        <a:rPr lang="en-US" altLang="zh-CN" sz="1600">
                          <a:solidFill>
                            <a:schemeClr val="tx1"/>
                          </a:solidFill>
                        </a:rPr>
                        <a:t>for i in tqdm(range(0,1)):</a:t>
                      </a:r>
                      <a:endParaRPr lang="en-US" altLang="zh-CN" sz="1600">
                        <a:solidFill>
                          <a:schemeClr val="tx1"/>
                        </a:solidFill>
                      </a:endParaRPr>
                    </a:p>
                    <a:p>
                      <a:pPr algn="l">
                        <a:buNone/>
                      </a:pPr>
                      <a:r>
                        <a:rPr lang="en-US" altLang="zh-CN" sz="1600">
                          <a:solidFill>
                            <a:schemeClr val="tx1"/>
                          </a:solidFill>
                        </a:rPr>
                        <a:t>    chat_response = client.chat.completions.create(</a:t>
                      </a:r>
                      <a:endParaRPr lang="en-US" altLang="zh-CN" sz="1600">
                        <a:solidFill>
                          <a:schemeClr val="tx1"/>
                        </a:solidFill>
                      </a:endParaRPr>
                    </a:p>
                    <a:p>
                      <a:pPr algn="l">
                        <a:buNone/>
                      </a:pPr>
                      <a:r>
                        <a:rPr lang="en-US" altLang="zh-CN" sz="1600">
                          <a:solidFill>
                            <a:schemeClr val="tx1"/>
                          </a:solidFill>
                        </a:rPr>
                        <a:t>        model="/home/gpu0/xunzi_web/Xunzi-Qwen1.5-7B_chat",</a:t>
                      </a:r>
                      <a:endParaRPr lang="en-US" altLang="zh-CN" sz="1600">
                        <a:solidFill>
                          <a:schemeClr val="tx1"/>
                        </a:solidFill>
                      </a:endParaRPr>
                    </a:p>
                    <a:p>
                      <a:pPr algn="l">
                        <a:buNone/>
                      </a:pPr>
                      <a:r>
                        <a:rPr lang="en-US" altLang="zh-CN" sz="1600">
                          <a:solidFill>
                            <a:schemeClr val="tx1"/>
                          </a:solidFill>
                        </a:rPr>
                        <a:t>        messages=[</a:t>
                      </a:r>
                      <a:endParaRPr lang="en-US" altLang="zh-CN" sz="1600">
                        <a:solidFill>
                          <a:schemeClr val="tx1"/>
                        </a:solidFill>
                      </a:endParaRPr>
                    </a:p>
                    <a:p>
                      <a:pPr algn="l">
                        <a:buNone/>
                      </a:pPr>
                      <a:r>
                        <a:rPr lang="en-US" altLang="zh-CN" sz="1600">
                          <a:solidFill>
                            <a:schemeClr val="tx1"/>
                          </a:solidFill>
                        </a:rPr>
                        <a:t>            {"role": "system", "content": "You are a helpful assistant."},</a:t>
                      </a:r>
                      <a:endParaRPr lang="en-US" altLang="zh-CN" sz="1600">
                        <a:solidFill>
                          <a:schemeClr val="tx1"/>
                        </a:solidFill>
                      </a:endParaRPr>
                    </a:p>
                    <a:p>
                      <a:pPr algn="l">
                        <a:buNone/>
                      </a:pPr>
                      <a:r>
                        <a:rPr lang="en-US" altLang="zh-CN" sz="1600">
                          <a:solidFill>
                            <a:schemeClr val="tx1"/>
                          </a:solidFill>
                        </a:rPr>
                        <a:t>            {"role": "user", "content": '</a:t>
                      </a:r>
                      <a:r>
                        <a:rPr lang="zh-CN" altLang="en-US" sz="1600">
                          <a:solidFill>
                            <a:schemeClr val="tx1"/>
                          </a:solidFill>
                        </a:rPr>
                        <a:t>请将以下文本翻译为现代汉语</a:t>
                      </a:r>
                      <a:r>
                        <a:rPr lang="en-US" altLang="zh-CN" sz="1600">
                          <a:solidFill>
                            <a:schemeClr val="tx1"/>
                          </a:solidFill>
                        </a:rPr>
                        <a:t>:xxxxxxxxxxxxxxxxxxxxxx'},</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r>
                        <a:rPr lang="en-US" altLang="zh-CN" sz="1600">
                          <a:solidFill>
                            <a:schemeClr val="tx1"/>
                          </a:solidFill>
                        </a:rPr>
                        <a:t>    print(chat_response.choices[0].message.content)</a:t>
                      </a:r>
                      <a:endParaRPr lang="en-US" altLang="zh-CN" sz="16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基于</a:t>
            </a:r>
            <a:r>
              <a:rPr lang="en-US" altLang="zh-CN"/>
              <a:t>openai</a:t>
            </a:r>
            <a:r>
              <a:rPr lang="zh-CN" altLang="en-US"/>
              <a:t>部署本地对话模型</a:t>
            </a:r>
            <a:endParaRPr lang="zh-CN" altLang="en-US"/>
          </a:p>
        </p:txBody>
      </p:sp>
      <p:sp>
        <p:nvSpPr>
          <p:cNvPr id="3" name="内容占位符 2"/>
          <p:cNvSpPr>
            <a:spLocks noGrp="1"/>
          </p:cNvSpPr>
          <p:nvPr>
            <p:ph idx="1"/>
          </p:nvPr>
        </p:nvSpPr>
        <p:spPr>
          <a:xfrm>
            <a:off x="289792" y="1231818"/>
            <a:ext cx="11479791" cy="525481"/>
          </a:xfrm>
        </p:spPr>
        <p:txBody>
          <a:bodyPr/>
          <a:lstStyle/>
          <a:p>
            <a:r>
              <a:rPr lang="zh-CN" altLang="en-US"/>
              <a:t>参数gpu-memory-utilization</a:t>
            </a:r>
            <a:r>
              <a:rPr lang="zh-CN" altLang="en-US">
                <a:solidFill>
                  <a:schemeClr val="tx1"/>
                </a:solidFill>
                <a:ea typeface="宋体" panose="02010600030101010101" pitchFamily="2" charset="-122"/>
              </a:rPr>
              <a:t>=</a:t>
            </a:r>
            <a:r>
              <a:rPr lang="zh-CN" altLang="en-US"/>
              <a:t>0.8，代表占用</a:t>
            </a:r>
            <a:r>
              <a:rPr lang="en-US" altLang="zh-CN"/>
              <a:t>80%</a:t>
            </a:r>
            <a:r>
              <a:rPr lang="zh-CN" altLang="en-US"/>
              <a:t>的显存</a:t>
            </a:r>
            <a:endParaRPr lang="zh-CN" altLang="en-US"/>
          </a:p>
        </p:txBody>
      </p:sp>
      <p:pic>
        <p:nvPicPr>
          <p:cNvPr id="4" name="图片 3" descr="upload_post_object_v2_4249930706"/>
          <p:cNvPicPr>
            <a:picLocks noChangeAspect="1"/>
          </p:cNvPicPr>
          <p:nvPr/>
        </p:nvPicPr>
        <p:blipFill>
          <a:blip r:embed="rId1"/>
          <a:stretch>
            <a:fillRect/>
          </a:stretch>
        </p:blipFill>
        <p:spPr>
          <a:xfrm>
            <a:off x="1114401" y="1757358"/>
            <a:ext cx="9963150" cy="2390775"/>
          </a:xfrm>
          <a:prstGeom prst="rect">
            <a:avLst/>
          </a:prstGeom>
        </p:spPr>
      </p:pic>
      <p:pic>
        <p:nvPicPr>
          <p:cNvPr id="6" name="图片 5" descr="upload_post_object_v2_661761022"/>
          <p:cNvPicPr>
            <a:picLocks noChangeAspect="1"/>
          </p:cNvPicPr>
          <p:nvPr/>
        </p:nvPicPr>
        <p:blipFill>
          <a:blip r:embed="rId2"/>
          <a:stretch>
            <a:fillRect/>
          </a:stretch>
        </p:blipFill>
        <p:spPr>
          <a:xfrm>
            <a:off x="185940" y="5054076"/>
            <a:ext cx="11687495" cy="808024"/>
          </a:xfrm>
          <a:prstGeom prst="rect">
            <a:avLst/>
          </a:prstGeom>
        </p:spPr>
      </p:pic>
      <p:sp>
        <p:nvSpPr>
          <p:cNvPr id="7" name="内容占位符 2"/>
          <p:cNvSpPr>
            <a:spLocks noGrp="1"/>
          </p:cNvSpPr>
          <p:nvPr/>
        </p:nvSpPr>
        <p:spPr>
          <a:xfrm>
            <a:off x="127535" y="4335757"/>
            <a:ext cx="11479791" cy="5254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baseline="0">
                <a:solidFill>
                  <a:schemeClr val="tx1"/>
                </a:solidFill>
                <a:latin typeface="Times New Roman" panose="02020603050405020304" pitchFamily="18" charset="0"/>
                <a:ea typeface="宋体" panose="02010600030101010101" pitchFamily="2"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Times New Roman" panose="02020603050405020304" pitchFamily="18" charset="0"/>
                <a:ea typeface="宋体" panose="02010600030101010101" pitchFamily="2"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chemeClr val="tx1"/>
                </a:solidFill>
                <a:ea typeface="宋体" panose="02010600030101010101" pitchFamily="2" charset="-122"/>
              </a:rPr>
              <a:t>返回对于《荀子》的翻译结果</a:t>
            </a:r>
            <a:endParaRPr lang="zh-CN" altLang="en-US">
              <a:solidFill>
                <a:schemeClr val="tx1"/>
              </a:solidFill>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网页提供服务</a:t>
            </a:r>
            <a:endParaRPr lang="zh-CN" altLang="en-US"/>
          </a:p>
        </p:txBody>
      </p:sp>
      <p:sp>
        <p:nvSpPr>
          <p:cNvPr id="3" name="内容占位符 2"/>
          <p:cNvSpPr>
            <a:spLocks noGrp="1"/>
          </p:cNvSpPr>
          <p:nvPr>
            <p:ph idx="1"/>
          </p:nvPr>
        </p:nvSpPr>
        <p:spPr/>
        <p:txBody>
          <a:bodyPr/>
          <a:lstStyle/>
          <a:p>
            <a:r>
              <a:rPr lang="zh-CN" altLang="en-US"/>
              <a:t>在这种方式下，用户通过网页浏览器与模型交互。网页界面通常集成了模型推理的前端逻辑，用户通过填写表单、上传文件或进行其他交互操作来触发模型推理，而后端服务器执行模型推理并将结果返回给用户。网页提供服务的好处是用户无需安装软件和编写代码即可使用模型，大大降低了使用门槛，适用于需要对广泛用户群体提供服务的场景。网页服务的提供者需要确保网页的兼容性、用户体验和服务的可扩展性。</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常见的网页部署</a:t>
            </a:r>
            <a:r>
              <a:rPr lang="zh-CN" altLang="en-US">
                <a:solidFill>
                  <a:schemeClr val="tx1"/>
                </a:solidFill>
                <a:ea typeface="宋体" panose="02010600030101010101" pitchFamily="2" charset="-122"/>
              </a:rPr>
              <a:t>框架</a:t>
            </a:r>
            <a:endParaRPr lang="zh-CN" altLang="en-US">
              <a:solidFill>
                <a:schemeClr val="tx1"/>
              </a:solidFill>
              <a:ea typeface="宋体" panose="02010600030101010101" pitchFamily="2" charset="-122"/>
            </a:endParaRPr>
          </a:p>
        </p:txBody>
      </p:sp>
      <p:sp>
        <p:nvSpPr>
          <p:cNvPr id="3" name="内容占位符 2"/>
          <p:cNvSpPr>
            <a:spLocks noGrp="1"/>
          </p:cNvSpPr>
          <p:nvPr>
            <p:ph idx="1"/>
          </p:nvPr>
        </p:nvSpPr>
        <p:spPr>
          <a:xfrm>
            <a:off x="259686" y="1204153"/>
            <a:ext cx="11769048" cy="5454906"/>
          </a:xfrm>
        </p:spPr>
        <p:txBody>
          <a:bodyPr>
            <a:normAutofit fontScale="90000" lnSpcReduction="10000"/>
          </a:bodyPr>
          <a:lstStyle/>
          <a:p>
            <a:r>
              <a:rPr lang="en-US" altLang="zh-CN"/>
              <a:t>1.streamlit</a:t>
            </a:r>
            <a:endParaRPr lang="en-US" altLang="zh-CN"/>
          </a:p>
          <a:p>
            <a:r>
              <a:rPr lang="zh-CN" altLang="en-US"/>
              <a:t>一个开源的APP框架，可以轻松地将机器学习模型转化为网页应用，非常适合快速原型开发。</a:t>
            </a:r>
            <a:endParaRPr lang="zh-CN" altLang="en-US"/>
          </a:p>
          <a:p>
            <a:r>
              <a:rPr lang="en-US" altLang="zh-CN"/>
              <a:t>2.gradio</a:t>
            </a:r>
            <a:endParaRPr lang="en-US" altLang="zh-CN"/>
          </a:p>
          <a:p>
            <a:r>
              <a:rPr lang="zh-CN" altLang="en-US"/>
              <a:t>一个简单易用的库，允许用户通过简单的函数装饰器来创建可分享的Web界面，用于演示机器学习模型。</a:t>
            </a:r>
            <a:endParaRPr lang="zh-CN" altLang="en-US"/>
          </a:p>
          <a:p>
            <a:r>
              <a:rPr lang="en-US" altLang="zh-CN"/>
              <a:t>3.ollama</a:t>
            </a:r>
            <a:endParaRPr lang="en-US" altLang="zh-CN"/>
          </a:p>
          <a:p>
            <a:r>
              <a:rPr lang="zh-CN" altLang="en-US"/>
              <a:t>是一个专为在本地环境中运行和定制大型语言模型而设计的工具。它提供了简单而高效的接口，用于创建、运行和管理这些模型，同时还提供了一个丰富的预构建模型库，可以轻松集成到各种应用程序中。</a:t>
            </a:r>
            <a:endParaRPr lang="zh-CN" altLang="en-US"/>
          </a:p>
          <a:p>
            <a:r>
              <a:rPr lang="en-US" altLang="zh-CN">
                <a:solidFill>
                  <a:schemeClr val="tx1"/>
                </a:solidFill>
                <a:ea typeface="宋体" panose="02010600030101010101" pitchFamily="2" charset="-122"/>
              </a:rPr>
              <a:t>4</a:t>
            </a:r>
            <a:r>
              <a:rPr lang="en-US" altLang="zh-CN"/>
              <a:t>.</a:t>
            </a:r>
            <a:r>
              <a:t>OpenWebUI</a:t>
            </a:r>
          </a:p>
          <a:p>
            <a:r>
              <a:t>Open WebUI 是一个仿照 ChatGPT 界面，为本地大语言模型提供图形化界面的开源项目，可以非常方便的调试、调用本地模型。你能用它连接你在本地的大语言模型（包括 Ollama 和 OpenAI 兼容的 API），也支持远程服务器。</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使用</a:t>
            </a:r>
            <a:r>
              <a:rPr lang="en-US" altLang="zh-CN"/>
              <a:t>streamlit</a:t>
            </a:r>
            <a:r>
              <a:rPr lang="zh-CN" altLang="en-US"/>
              <a:t>部署</a:t>
            </a:r>
            <a:r>
              <a:rPr lang="en-US" altLang="zh-CN"/>
              <a:t>Xunzi</a:t>
            </a:r>
            <a:endParaRPr lang="zh-CN" altLang="en-US"/>
          </a:p>
        </p:txBody>
      </p:sp>
      <p:sp>
        <p:nvSpPr>
          <p:cNvPr id="3" name="内容占位符 2"/>
          <p:cNvSpPr>
            <a:spLocks noGrp="1"/>
          </p:cNvSpPr>
          <p:nvPr>
            <p:ph idx="1"/>
          </p:nvPr>
        </p:nvSpPr>
        <p:spPr>
          <a:xfrm>
            <a:off x="597919" y="1143048"/>
            <a:ext cx="10755857" cy="5226754"/>
          </a:xfrm>
        </p:spPr>
        <p:txBody>
          <a:bodyPr/>
          <a:lstStyle/>
          <a:p>
            <a:r>
              <a:rPr lang="zh-CN" altLang="en-US"/>
              <a:t>在开源项目</a:t>
            </a:r>
            <a:r>
              <a:rPr lang="en-US" altLang="zh-CN"/>
              <a:t>(</a:t>
            </a:r>
            <a:r>
              <a:rPr lang="zh-CN" altLang="en-US"/>
              <a:t>https://github.com/Xunzi-LLM-of-Chinese-classics/XunziALLM/tree/main/web</a:t>
            </a:r>
            <a:r>
              <a:rPr lang="en-US" altLang="zh-CN"/>
              <a:t>)</a:t>
            </a:r>
            <a:r>
              <a:rPr lang="zh-CN" altLang="en-US"/>
              <a:t>中提供了项目运行代码。</a:t>
            </a:r>
            <a:endParaRPr lang="zh-CN" altLang="en-US"/>
          </a:p>
          <a:p>
            <a:r>
              <a:rPr lang="zh-CN" altLang="en-US"/>
              <a:t>命令行输入以下代码</a:t>
            </a:r>
            <a:r>
              <a:rPr lang="zh-CN" altLang="en-US">
                <a:solidFill>
                  <a:schemeClr val="tx1"/>
                </a:solidFill>
                <a:ea typeface="宋体" panose="02010600030101010101" pitchFamily="2" charset="-122"/>
              </a:rPr>
              <a:t>使用</a:t>
            </a:r>
            <a:r>
              <a:rPr lang="en-US" altLang="zh-CN">
                <a:solidFill>
                  <a:schemeClr val="tx1"/>
                </a:solidFill>
                <a:ea typeface="宋体" panose="02010600030101010101" pitchFamily="2" charset="-122"/>
              </a:rPr>
              <a:t>streamlit</a:t>
            </a:r>
            <a:r>
              <a:rPr lang="zh-CN" altLang="en-US">
                <a:solidFill>
                  <a:schemeClr val="tx1"/>
                </a:solidFill>
                <a:ea typeface="宋体" panose="02010600030101010101" pitchFamily="2" charset="-122"/>
              </a:rPr>
              <a:t>发起对话服务</a:t>
            </a:r>
            <a:r>
              <a:rPr lang="zh-CN" altLang="en-US"/>
              <a:t>:</a:t>
            </a:r>
            <a:endParaRPr lang="zh-CN" altLang="en-US"/>
          </a:p>
          <a:p>
            <a:endParaRPr lang="zh-CN" altLang="en-US"/>
          </a:p>
          <a:p>
            <a:endParaRPr lang="zh-CN" altLang="en-US"/>
          </a:p>
          <a:p>
            <a:endParaRPr lang="zh-CN" altLang="en-US"/>
          </a:p>
          <a:p>
            <a:endParaRPr lang="zh-CN" altLang="en-US"/>
          </a:p>
          <a:p>
            <a:endParaRPr lang="zh-CN" altLang="en-US"/>
          </a:p>
          <a:p>
            <a:r>
              <a:rPr lang="zh-CN" altLang="en-US"/>
              <a:t>即可于本地服务器的</a:t>
            </a:r>
            <a:r>
              <a:rPr lang="en-US" altLang="zh-CN"/>
              <a:t>8080</a:t>
            </a:r>
            <a:r>
              <a:rPr lang="zh-CN" altLang="en-US"/>
              <a:t>端口实现对话界面。</a:t>
            </a:r>
            <a:endParaRPr lang="zh-CN" altLang="en-US"/>
          </a:p>
          <a:p>
            <a:endParaRPr lang="zh-CN" altLang="en-US"/>
          </a:p>
        </p:txBody>
      </p:sp>
      <p:graphicFrame>
        <p:nvGraphicFramePr>
          <p:cNvPr id="4" name="表格 3"/>
          <p:cNvGraphicFramePr/>
          <p:nvPr/>
        </p:nvGraphicFramePr>
        <p:xfrm>
          <a:off x="689268" y="2857232"/>
          <a:ext cx="10426700" cy="1798320"/>
        </p:xfrm>
        <a:graphic>
          <a:graphicData uri="http://schemas.openxmlformats.org/drawingml/2006/table">
            <a:tbl>
              <a:tblPr firstRow="1" bandRow="1">
                <a:tableStyleId>{5940675A-B579-460E-94D1-54222C63F5DA}</a:tableStyleId>
              </a:tblPr>
              <a:tblGrid>
                <a:gridCol w="10426700"/>
              </a:tblGrid>
              <a:tr h="916305">
                <a:tc>
                  <a:txBody>
                    <a:bodyPr/>
                    <a:lstStyle/>
                    <a:p>
                      <a:pPr algn="l">
                        <a:buNone/>
                      </a:pPr>
                      <a:r>
                        <a:rPr lang="en-US" altLang="zh-CN" sz="2800"/>
                        <a:t>streamlit run  xunzi_qwen1.5_web_demo_withapi.py </a:t>
                      </a:r>
                      <a:r>
                        <a:rPr lang="zh-CN" altLang="en-US" sz="2800"/>
                        <a:t>--</a:t>
                      </a:r>
                      <a:r>
                        <a:rPr lang="en-US" altLang="zh-CN" sz="2800"/>
                        <a:t>server.address</a:t>
                      </a:r>
                      <a:r>
                        <a:rPr lang="zh-CN" altLang="en-US" sz="2800"/>
                        <a:t>=</a:t>
                      </a:r>
                      <a:r>
                        <a:rPr lang="en-US" altLang="zh-CN" sz="2800"/>
                        <a:t>xxx.xxx.xxx.xxx  </a:t>
                      </a:r>
                      <a:r>
                        <a:rPr lang="zh-CN" altLang="en-US" sz="2800"/>
                        <a:t>--</a:t>
                      </a:r>
                      <a:r>
                        <a:rPr lang="en-US" altLang="zh-CN" sz="2800"/>
                        <a:t>server.port</a:t>
                      </a:r>
                      <a:r>
                        <a:rPr lang="zh-CN" altLang="en-US" sz="2800"/>
                        <a:t>=</a:t>
                      </a:r>
                      <a:r>
                        <a:rPr lang="en-US" altLang="zh-CN" sz="2800"/>
                        <a:t>8080 </a:t>
                      </a:r>
                      <a:r>
                        <a:rPr lang="zh-CN" altLang="en-US" sz="2800"/>
                        <a:t>--</a:t>
                      </a:r>
                      <a:r>
                        <a:rPr lang="en-US" altLang="zh-CN" sz="2800"/>
                        <a:t>server.fileWatcherType none &gt; logxunzi_qwen1.5_web.log 2&gt;</a:t>
                      </a:r>
                      <a:r>
                        <a:rPr lang="zh-CN" altLang="en-US" sz="2800"/>
                        <a:t>&amp;</a:t>
                      </a:r>
                      <a:r>
                        <a:rPr lang="en-US" altLang="zh-CN" sz="2800"/>
                        <a:t>1 </a:t>
                      </a:r>
                      <a:r>
                        <a:rPr lang="zh-CN" altLang="en-US" sz="2800"/>
                        <a:t>&amp; </a:t>
                      </a:r>
                      <a:r>
                        <a:rPr lang="en-US" altLang="zh-CN" sz="2800"/>
                        <a:t>echo $! &gt; run.pid</a:t>
                      </a:r>
                      <a:endParaRPr lang="zh-CN" altLang="en-US" sz="28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使用</a:t>
            </a:r>
            <a:r>
              <a:rPr lang="en-US" altLang="zh-CN"/>
              <a:t>streamlit</a:t>
            </a:r>
            <a:r>
              <a:rPr lang="zh-CN" altLang="en-US"/>
              <a:t>部署</a:t>
            </a:r>
            <a:r>
              <a:rPr lang="en-US" altLang="zh-CN"/>
              <a:t>Xunzi</a:t>
            </a:r>
            <a:endParaRPr lang="zh-CN" altLang="en-US"/>
          </a:p>
        </p:txBody>
      </p:sp>
      <p:pic>
        <p:nvPicPr>
          <p:cNvPr id="4" name="图片 3" descr="upload_post_object_v2_3881566782"/>
          <p:cNvPicPr>
            <a:picLocks noChangeAspect="1"/>
          </p:cNvPicPr>
          <p:nvPr/>
        </p:nvPicPr>
        <p:blipFill>
          <a:blip r:embed="rId1"/>
          <a:stretch>
            <a:fillRect/>
          </a:stretch>
        </p:blipFill>
        <p:spPr>
          <a:xfrm>
            <a:off x="1098417" y="1559595"/>
            <a:ext cx="9838484" cy="447274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02</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29" y="2505672"/>
            <a:ext cx="8109406" cy="769441"/>
          </a:xfrm>
          <a:prstGeom prst="rect">
            <a:avLst/>
          </a:prstGeom>
        </p:spPr>
        <p:txBody>
          <a:bodyPr wrap="square">
            <a:spAutoFit/>
          </a:bodyPr>
          <a:lstStyle/>
          <a:p>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大模型高效推理</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3" y="340143"/>
            <a:ext cx="1811020" cy="534035"/>
          </a:xfrm>
        </p:spPr>
        <p:txBody>
          <a:bodyPr/>
          <a:lstStyle/>
          <a:p>
            <a:r>
              <a:t>内容简介</a:t>
            </a:r>
            <a:endParaRPr lang="zh-CN" altLang="en-US"/>
          </a:p>
        </p:txBody>
      </p:sp>
      <p:sp>
        <p:nvSpPr>
          <p:cNvPr id="3" name="内容占位符 2"/>
          <p:cNvSpPr>
            <a:spLocks noGrp="1"/>
          </p:cNvSpPr>
          <p:nvPr>
            <p:ph idx="1"/>
          </p:nvPr>
        </p:nvSpPr>
        <p:spPr>
          <a:xfrm>
            <a:off x="232058" y="964825"/>
            <a:ext cx="11773726" cy="5329314"/>
          </a:xfrm>
        </p:spPr>
        <p:txBody>
          <a:bodyPr>
            <a:normAutofit fontScale="87500" lnSpcReduction="20000"/>
          </a:bodyPr>
          <a:lstStyle/>
          <a:p>
            <a:pPr marL="0" indent="0">
              <a:buNone/>
            </a:pPr>
            <a:r>
              <a:rPr lang="zh-CN" altLang="en-US"/>
              <a:t>大模型的部署与对外服务，是指将大型人工智能模型运行并部署在企业或个人服务器上，并以网页或</a:t>
            </a:r>
            <a:r>
              <a:rPr lang="en-US" altLang="zh-CN"/>
              <a:t>API</a:t>
            </a:r>
            <a:r>
              <a:rPr lang="zh-CN" altLang="en-US"/>
              <a:t>调用的方式对外界用户提供访问接口，从而使得外界用户得以获取对话服务。</a:t>
            </a:r>
            <a:endParaRPr lang="zh-CN" altLang="en-US"/>
          </a:p>
          <a:p>
            <a:pPr marL="0" indent="0">
              <a:buNone/>
            </a:pPr>
            <a:r>
              <a:rPr lang="zh-CN" altLang="en-US"/>
              <a:t>本地部署大模型，首先需要具备一定的硬件条件，如高性能服务器、GPU计算集群等。</a:t>
            </a:r>
            <a:r>
              <a:rPr lang="zh-CN" altLang="en-US">
                <a:solidFill>
                  <a:schemeClr val="tx1"/>
                </a:solidFill>
                <a:ea typeface="楷体" panose="02010609060101010101" pitchFamily="49" charset="-122"/>
              </a:rPr>
              <a:t>可将大模型部署过程中需解决的问题概括为如下四点</a:t>
            </a:r>
            <a:r>
              <a:rPr lang="en-US" altLang="zh-CN">
                <a:solidFill>
                  <a:schemeClr val="tx1"/>
                </a:solidFill>
                <a:ea typeface="楷体" panose="02010609060101010101" pitchFamily="49" charset="-122"/>
              </a:rPr>
              <a:t>:</a:t>
            </a:r>
            <a:endParaRPr lang="en-US" altLang="zh-CN">
              <a:solidFill>
                <a:schemeClr val="tx1"/>
              </a:solidFill>
              <a:ea typeface="楷体" panose="02010609060101010101" pitchFamily="49" charset="-122"/>
            </a:endParaRPr>
          </a:p>
          <a:p>
            <a:pPr marL="0" indent="0">
              <a:buNone/>
            </a:pPr>
            <a:endParaRPr lang="en-US" altLang="zh-CN"/>
          </a:p>
          <a:p>
            <a:pPr>
              <a:buChar char="•"/>
            </a:pPr>
            <a:r>
              <a:rPr lang="zh-CN" altLang="en-US"/>
              <a:t>优化</a:t>
            </a:r>
            <a:r>
              <a:rPr lang="en-US" altLang="zh-CN"/>
              <a:t>模型</a:t>
            </a:r>
            <a:r>
              <a:rPr lang="zh-CN" altLang="en-US"/>
              <a:t>的</a:t>
            </a:r>
            <a:r>
              <a:rPr lang="zh-CN" altLang="en-US">
                <a:solidFill>
                  <a:schemeClr val="tx1"/>
                </a:solidFill>
                <a:ea typeface="楷体" panose="02010609060101010101" pitchFamily="49" charset="-122"/>
              </a:rPr>
              <a:t>显存占用：使用剪枝、量化等技术，减小模型体积，降低计算资源消耗。</a:t>
            </a:r>
            <a:endParaRPr lang="zh-CN" altLang="en-US"/>
          </a:p>
          <a:p>
            <a:pPr>
              <a:buChar char="•"/>
            </a:pPr>
            <a:r>
              <a:rPr lang="zh-CN" altLang="en-US"/>
              <a:t>提升模型的推理速度：使用更高效的算法框架，</a:t>
            </a:r>
            <a:r>
              <a:rPr lang="zh-CN" altLang="en-US">
                <a:solidFill>
                  <a:schemeClr val="tx1"/>
                </a:solidFill>
                <a:ea typeface="楷体" panose="02010609060101010101" pitchFamily="49" charset="-122"/>
              </a:rPr>
              <a:t>提升</a:t>
            </a:r>
            <a:r>
              <a:rPr lang="zh-CN" altLang="en-US"/>
              <a:t>模型推理时的计算</a:t>
            </a:r>
            <a:r>
              <a:rPr lang="zh-CN" altLang="en-US">
                <a:solidFill>
                  <a:schemeClr val="tx1"/>
                </a:solidFill>
                <a:ea typeface="楷体" panose="02010609060101010101" pitchFamily="49" charset="-122"/>
              </a:rPr>
              <a:t>效率。</a:t>
            </a:r>
            <a:endParaRPr lang="zh-CN" altLang="en-US"/>
          </a:p>
          <a:p>
            <a:pPr>
              <a:buChar char="•"/>
            </a:pPr>
            <a:r>
              <a:rPr lang="zh-CN" altLang="en-US">
                <a:solidFill>
                  <a:schemeClr val="tx1"/>
                </a:solidFill>
                <a:ea typeface="楷体" panose="02010609060101010101" pitchFamily="49" charset="-122"/>
              </a:rPr>
              <a:t>选择合适的服务方法</a:t>
            </a:r>
            <a:r>
              <a:rPr lang="en-US" altLang="zh-CN">
                <a:solidFill>
                  <a:schemeClr val="tx1"/>
                </a:solidFill>
                <a:ea typeface="楷体" panose="02010609060101010101" pitchFamily="49" charset="-122"/>
              </a:rPr>
              <a:t>: 根据实际应用场景和需求，选择合适的部署方式</a:t>
            </a:r>
            <a:r>
              <a:rPr lang="zh-CN" altLang="en-US">
                <a:solidFill>
                  <a:schemeClr val="tx1"/>
                </a:solidFill>
                <a:ea typeface="楷体" panose="02010609060101010101" pitchFamily="49" charset="-122"/>
              </a:rPr>
              <a:t>。</a:t>
            </a:r>
            <a:endParaRPr lang="en-US" altLang="zh-CN"/>
          </a:p>
          <a:p>
            <a:pPr>
              <a:buChar char="•"/>
            </a:pPr>
            <a:r>
              <a:rPr lang="en-US" altLang="zh-CN"/>
              <a:t>提供友好的交互界面</a:t>
            </a:r>
            <a:r>
              <a:rPr lang="zh-CN" altLang="en-US">
                <a:solidFill>
                  <a:schemeClr val="tx1"/>
                </a:solidFill>
                <a:ea typeface="楷体" panose="02010609060101010101" pitchFamily="49" charset="-122"/>
              </a:rPr>
              <a:t>：开发直观、易操作的图形用户界面（GUI）或命令行界面（CLI），方便用户进行模型训练、部署、对话或调试。</a:t>
            </a:r>
            <a:endParaRPr lang="zh-CN" altLang="en-US"/>
          </a:p>
          <a:p>
            <a:pPr marL="0" indent="0">
              <a:buNone/>
            </a:pP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大模型的高效推理</a:t>
            </a:r>
            <a:endParaRPr lang="zh-CN" altLang="en-US"/>
          </a:p>
        </p:txBody>
      </p:sp>
      <p:sp>
        <p:nvSpPr>
          <p:cNvPr id="3" name="内容占位符 2"/>
          <p:cNvSpPr>
            <a:spLocks noGrp="1"/>
          </p:cNvSpPr>
          <p:nvPr>
            <p:ph idx="1"/>
          </p:nvPr>
        </p:nvSpPr>
        <p:spPr>
          <a:xfrm>
            <a:off x="427692" y="1058508"/>
            <a:ext cx="11650535" cy="5118456"/>
          </a:xfrm>
        </p:spPr>
        <p:txBody>
          <a:bodyPr>
            <a:normAutofit fontScale="90000" lnSpcReduction="20000"/>
          </a:bodyPr>
          <a:lstStyle/>
          <a:p>
            <a:r>
              <a:rPr lang="zh-CN" altLang="en-US"/>
              <a:t>大模型由于其在各种任务中的出色表现而引起了广泛的关注。然而，大模型推理的大量计算和内存需求对其在资源受限场景的部署提出了挑战。业内一直在努力开发旨在提高大模型推理效率的技术。</a:t>
            </a:r>
            <a:endParaRPr lang="zh-CN" altLang="en-US"/>
          </a:p>
          <a:p>
            <a:r>
              <a:rPr lang="zh-CN" altLang="en-US"/>
              <a:t>大模型推理低效率的根本原因需要关注三个关键因素：</a:t>
            </a:r>
            <a:endParaRPr lang="zh-CN" altLang="en-US"/>
          </a:p>
          <a:p>
            <a:endParaRPr lang="zh-CN" altLang="en-US"/>
          </a:p>
          <a:p>
            <a:r>
              <a:rPr lang="zh-CN" altLang="en-US"/>
              <a:t>①</a:t>
            </a:r>
            <a:r>
              <a:rPr lang="en-US" altLang="zh-CN"/>
              <a:t>Model Size</a:t>
            </a:r>
            <a:r>
              <a:rPr lang="zh-CN" altLang="en-US"/>
              <a:t>：主流大模型通常包含数十亿甚至万亿的参数。例如，</a:t>
            </a:r>
            <a:r>
              <a:rPr lang="en-US" altLang="zh-CN"/>
              <a:t>LLaMA</a:t>
            </a:r>
            <a:r>
              <a:rPr lang="zh-CN" altLang="en-US"/>
              <a:t>-</a:t>
            </a:r>
            <a:r>
              <a:rPr lang="en-US" altLang="zh-CN"/>
              <a:t>70B</a:t>
            </a:r>
            <a:r>
              <a:rPr lang="zh-CN" altLang="en-US"/>
              <a:t>模型包括</a:t>
            </a:r>
            <a:r>
              <a:rPr lang="en-US" altLang="zh-CN"/>
              <a:t>700</a:t>
            </a:r>
            <a:r>
              <a:rPr lang="zh-CN" altLang="en-US"/>
              <a:t>亿参数，而</a:t>
            </a:r>
            <a:r>
              <a:rPr lang="en-US" altLang="zh-CN"/>
              <a:t>GPT</a:t>
            </a:r>
            <a:r>
              <a:rPr lang="zh-CN" altLang="en-US"/>
              <a:t>-</a:t>
            </a:r>
            <a:r>
              <a:rPr lang="en-US" altLang="zh-CN"/>
              <a:t>3</a:t>
            </a:r>
            <a:r>
              <a:rPr lang="zh-CN" altLang="en-US"/>
              <a:t>为</a:t>
            </a:r>
            <a:r>
              <a:rPr lang="en-US" altLang="zh-CN"/>
              <a:t>1750</a:t>
            </a:r>
            <a:r>
              <a:rPr lang="zh-CN" altLang="en-US"/>
              <a:t>亿参数。在推理过程中，模型大小对计算成本、内存访问成本和内存使用产生了显著影响。</a:t>
            </a:r>
            <a:endParaRPr lang="zh-CN" altLang="en-US"/>
          </a:p>
          <a:p>
            <a:endParaRPr lang="zh-CN" altLang="en-US"/>
          </a:p>
          <a:p>
            <a:r>
              <a:rPr lang="zh-CN" altLang="en-US"/>
              <a:t>②</a:t>
            </a:r>
            <a:r>
              <a:rPr lang="en-US" altLang="zh-CN"/>
              <a:t>Attention Operation</a:t>
            </a:r>
            <a:r>
              <a:rPr lang="zh-CN" altLang="en-US"/>
              <a:t>：自注意操作的计算复杂度为输入长度的</a:t>
            </a:r>
            <a:r>
              <a:rPr lang="en-US" altLang="zh-CN"/>
              <a:t>2</a:t>
            </a:r>
            <a:r>
              <a:rPr lang="zh-CN" altLang="en-US"/>
              <a:t>次方，因此输入长度的增加，计算成本、内存访问成本和内存使用都会显著增加。</a:t>
            </a:r>
            <a:endParaRPr lang="zh-CN" altLang="en-US"/>
          </a:p>
          <a:p>
            <a:endParaRPr lang="zh-CN" altLang="en-US"/>
          </a:p>
          <a:p>
            <a:r>
              <a:rPr lang="zh-CN" altLang="en-US"/>
              <a:t>③</a:t>
            </a:r>
            <a:r>
              <a:rPr lang="en-US" altLang="zh-CN"/>
              <a:t>Decoding Approach</a:t>
            </a:r>
            <a:r>
              <a:rPr lang="zh-CN" altLang="en-US"/>
              <a:t>：自回归解码是逐</a:t>
            </a:r>
            <a:r>
              <a:rPr lang="en-US" altLang="zh-CN"/>
              <a:t>token</a:t>
            </a:r>
            <a:r>
              <a:rPr lang="zh-CN" altLang="en-US"/>
              <a:t>的进行生成。在每个</a:t>
            </a:r>
            <a:r>
              <a:rPr lang="en-US" altLang="zh-CN"/>
              <a:t>decoding step</a:t>
            </a:r>
            <a:r>
              <a:rPr lang="zh-CN" altLang="en-US"/>
              <a:t>，所有模型权重都来自于</a:t>
            </a:r>
            <a:r>
              <a:rPr lang="en-US" altLang="zh-CN"/>
              <a:t>GPU</a:t>
            </a:r>
            <a:r>
              <a:rPr lang="zh-CN" altLang="en-US"/>
              <a:t>芯片的片下</a:t>
            </a:r>
            <a:r>
              <a:rPr lang="en-US" altLang="zh-CN"/>
              <a:t>HBM</a:t>
            </a:r>
            <a:r>
              <a:rPr lang="zh-CN" altLang="en-US"/>
              <a:t>，导致内存访问成本巨大。此外，</a:t>
            </a:r>
            <a:r>
              <a:rPr lang="en-US" altLang="zh-CN"/>
              <a:t>KV</a:t>
            </a:r>
            <a:r>
              <a:rPr lang="zh-CN" altLang="en-US"/>
              <a:t>缓存随着输入长度的增长而增长，可能导致内存分散和不规则内存访问。</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olidFill>
                  <a:schemeClr val="tx1"/>
                </a:solidFill>
                <a:ea typeface="宋体" panose="02010600030101010101" pitchFamily="2" charset="-122"/>
              </a:rPr>
              <a:t>常见的高效推理框架</a:t>
            </a:r>
            <a:endParaRPr lang="zh-CN" altLang="en-US" dirty="0">
              <a:solidFill>
                <a:schemeClr val="tx1"/>
              </a:solidFill>
              <a:ea typeface="宋体" panose="02010600030101010101" pitchFamily="2" charset="-122"/>
            </a:endParaRPr>
          </a:p>
        </p:txBody>
      </p:sp>
      <p:sp>
        <p:nvSpPr>
          <p:cNvPr id="5" name="内容占位符 4"/>
          <p:cNvSpPr>
            <a:spLocks noGrp="1"/>
          </p:cNvSpPr>
          <p:nvPr>
            <p:ph idx="1"/>
          </p:nvPr>
        </p:nvSpPr>
        <p:spPr/>
        <p:txBody>
          <a:bodyPr>
            <a:normAutofit fontScale="67500" lnSpcReduction="20000"/>
          </a:bodyPr>
          <a:lstStyle/>
          <a:p>
            <a:pPr>
              <a:lnSpc>
                <a:spcPct val="150000"/>
              </a:lnSpc>
            </a:pPr>
            <a:r>
              <a:rPr lang="zh-CN" altLang="en-US" sz="3600" b="1" dirty="0">
                <a:latin typeface="+mn-ea"/>
                <a:ea typeface="+mn-ea"/>
              </a:rPr>
              <a:t>当前主流的大模型推理框架</a:t>
            </a:r>
            <a:endParaRPr lang="en-US" altLang="zh-CN" sz="3600" b="1" i="0" dirty="0">
              <a:solidFill>
                <a:srgbClr val="31333F"/>
              </a:solidFill>
              <a:effectLst/>
              <a:latin typeface="+mn-ea"/>
              <a:ea typeface="+mn-ea"/>
            </a:endParaRPr>
          </a:p>
          <a:p>
            <a:pPr marL="457200" indent="-457200">
              <a:lnSpc>
                <a:spcPct val="150000"/>
              </a:lnSpc>
              <a:buFont typeface="Wingdings" panose="05000000000000000000" pitchFamily="2" charset="2"/>
              <a:buChar char="Ø"/>
            </a:pPr>
            <a:r>
              <a:rPr lang="en-US" altLang="zh-CN" b="1" i="0" dirty="0">
                <a:solidFill>
                  <a:srgbClr val="31333F"/>
                </a:solidFill>
                <a:effectLst/>
                <a:latin typeface="+mn-ea"/>
                <a:ea typeface="+mn-ea"/>
              </a:rPr>
              <a:t>Hugging Face</a:t>
            </a:r>
            <a:r>
              <a:rPr lang="zh-CN" altLang="en-US" b="1" dirty="0">
                <a:solidFill>
                  <a:srgbClr val="31333F"/>
                </a:solidFill>
                <a:latin typeface="+mn-ea"/>
                <a:ea typeface="+mn-ea"/>
              </a:rPr>
              <a:t> </a:t>
            </a:r>
            <a:r>
              <a:rPr lang="en-US" altLang="zh-CN" b="1" dirty="0">
                <a:solidFill>
                  <a:srgbClr val="31333F"/>
                </a:solidFill>
                <a:latin typeface="+mn-ea"/>
                <a:ea typeface="+mn-ea"/>
              </a:rPr>
              <a:t>T</a:t>
            </a:r>
            <a:r>
              <a:rPr lang="en-US" altLang="zh-CN" b="1" i="0" dirty="0">
                <a:solidFill>
                  <a:srgbClr val="31333F"/>
                </a:solidFill>
                <a:effectLst/>
                <a:latin typeface="+mn-ea"/>
                <a:ea typeface="+mn-ea"/>
              </a:rPr>
              <a:t>ransformers</a:t>
            </a:r>
            <a:endParaRPr lang="en-US" altLang="zh-CN" b="1" i="0" dirty="0">
              <a:solidFill>
                <a:srgbClr val="31333F"/>
              </a:solidFill>
              <a:effectLst/>
              <a:latin typeface="+mn-ea"/>
              <a:ea typeface="+mn-ea"/>
            </a:endParaRPr>
          </a:p>
          <a:p>
            <a:pPr marL="457200" indent="-457200">
              <a:lnSpc>
                <a:spcPct val="150000"/>
              </a:lnSpc>
              <a:buFont typeface="Wingdings" panose="05000000000000000000" pitchFamily="2" charset="2"/>
              <a:buChar char="Ø"/>
            </a:pPr>
            <a:r>
              <a:rPr lang="en-US" altLang="zh-CN" b="1" dirty="0">
                <a:solidFill>
                  <a:srgbClr val="31333F"/>
                </a:solidFill>
                <a:latin typeface="+mn-ea"/>
                <a:ea typeface="+mn-ea"/>
              </a:rPr>
              <a:t>vLLM</a:t>
            </a:r>
            <a:endParaRPr lang="en-US" altLang="zh-CN" b="1" dirty="0">
              <a:solidFill>
                <a:srgbClr val="31333F"/>
              </a:solidFill>
              <a:latin typeface="+mn-ea"/>
              <a:ea typeface="+mn-ea"/>
            </a:endParaRPr>
          </a:p>
          <a:p>
            <a:pPr marL="457200" indent="-457200">
              <a:lnSpc>
                <a:spcPct val="150000"/>
              </a:lnSpc>
              <a:buFont typeface="Wingdings" panose="05000000000000000000" pitchFamily="2" charset="2"/>
              <a:buChar char="Ø"/>
            </a:pPr>
            <a:r>
              <a:rPr lang="en-US" altLang="zh-CN" b="1" i="0" dirty="0">
                <a:solidFill>
                  <a:srgbClr val="000000"/>
                </a:solidFill>
                <a:effectLst/>
                <a:latin typeface="+mn-ea"/>
                <a:ea typeface="+mn-ea"/>
              </a:rPr>
              <a:t>Hugging Face </a:t>
            </a:r>
            <a:r>
              <a:rPr lang="en-US" altLang="zh-CN" b="1" dirty="0">
                <a:solidFill>
                  <a:srgbClr val="000000"/>
                </a:solidFill>
                <a:latin typeface="+mn-ea"/>
                <a:ea typeface="+mn-ea"/>
              </a:rPr>
              <a:t>TGI </a:t>
            </a:r>
            <a:r>
              <a:rPr lang="en-US" altLang="zh-CN" b="1" i="0" dirty="0">
                <a:solidFill>
                  <a:srgbClr val="000000"/>
                </a:solidFill>
                <a:effectLst/>
                <a:latin typeface="+mn-ea"/>
                <a:ea typeface="+mn-ea"/>
              </a:rPr>
              <a:t>(</a:t>
            </a:r>
            <a:r>
              <a:rPr lang="en-US" altLang="zh-CN" b="1" dirty="0">
                <a:solidFill>
                  <a:srgbClr val="000000"/>
                </a:solidFill>
                <a:latin typeface="+mn-ea"/>
                <a:ea typeface="+mn-ea"/>
              </a:rPr>
              <a:t>Text Generation Inference)</a:t>
            </a:r>
            <a:r>
              <a:rPr lang="en-US" altLang="zh-CN" b="1" i="0" dirty="0">
                <a:solidFill>
                  <a:srgbClr val="000000"/>
                </a:solidFill>
                <a:effectLst/>
                <a:latin typeface="+mn-ea"/>
                <a:ea typeface="+mn-ea"/>
              </a:rPr>
              <a:t> </a:t>
            </a:r>
            <a:endParaRPr lang="en-US" altLang="zh-CN" b="1" i="0" dirty="0">
              <a:solidFill>
                <a:srgbClr val="000000"/>
              </a:solidFill>
              <a:effectLst/>
              <a:latin typeface="+mn-ea"/>
              <a:ea typeface="+mn-ea"/>
            </a:endParaRPr>
          </a:p>
          <a:p>
            <a:pPr marL="457200" indent="-457200">
              <a:lnSpc>
                <a:spcPct val="150000"/>
              </a:lnSpc>
              <a:buFont typeface="Wingdings" panose="05000000000000000000" pitchFamily="2" charset="2"/>
              <a:buChar char="Ø"/>
            </a:pPr>
            <a:r>
              <a:rPr lang="en-US" altLang="zh-CN" b="1" dirty="0">
                <a:latin typeface="+mn-ea"/>
                <a:ea typeface="+mn-ea"/>
              </a:rPr>
              <a:t>Deepspeed</a:t>
            </a:r>
            <a:endParaRPr lang="en-US" altLang="zh-CN" b="1" dirty="0">
              <a:latin typeface="+mn-ea"/>
              <a:ea typeface="+mn-ea"/>
            </a:endParaRPr>
          </a:p>
          <a:p>
            <a:pPr marL="457200" indent="-457200">
              <a:lnSpc>
                <a:spcPct val="150000"/>
              </a:lnSpc>
              <a:buFont typeface="Wingdings" panose="05000000000000000000" pitchFamily="2" charset="2"/>
              <a:buChar char="Ø"/>
            </a:pPr>
            <a:r>
              <a:rPr lang="en-US" altLang="zh-CN" b="1" dirty="0">
                <a:latin typeface="+mn-ea"/>
                <a:ea typeface="+mn-ea"/>
              </a:rPr>
              <a:t>Tensorrt-LLM</a:t>
            </a:r>
            <a:endParaRPr lang="en-US" altLang="zh-CN" b="1" dirty="0">
              <a:latin typeface="+mn-ea"/>
              <a:ea typeface="+mn-ea"/>
            </a:endParaRPr>
          </a:p>
          <a:p>
            <a:pPr marL="457200" indent="-457200">
              <a:lnSpc>
                <a:spcPct val="150000"/>
              </a:lnSpc>
              <a:buFont typeface="Wingdings" panose="05000000000000000000" pitchFamily="2" charset="2"/>
              <a:buChar char="Ø"/>
            </a:pPr>
            <a:r>
              <a:rPr lang="en-US" altLang="zh-CN" b="1" dirty="0">
                <a:latin typeface="+mn-ea"/>
                <a:ea typeface="+mn-ea"/>
              </a:rPr>
              <a:t>Faster Transformer</a:t>
            </a:r>
            <a:endParaRPr lang="en-US" altLang="zh-CN" b="1" dirty="0">
              <a:latin typeface="+mn-ea"/>
              <a:ea typeface="+mn-ea"/>
            </a:endParaRPr>
          </a:p>
          <a:p>
            <a:pPr marL="457200" indent="-457200">
              <a:lnSpc>
                <a:spcPct val="150000"/>
              </a:lnSpc>
              <a:buFont typeface="Wingdings" panose="05000000000000000000" pitchFamily="2" charset="2"/>
              <a:buChar char="Ø"/>
            </a:pPr>
            <a:r>
              <a:rPr lang="en-US" altLang="zh-CN" b="1" dirty="0">
                <a:latin typeface="+mn-ea"/>
                <a:ea typeface="+mn-ea"/>
              </a:rPr>
              <a:t>SkyPilot </a:t>
            </a:r>
            <a:endParaRPr lang="en-US" altLang="zh-CN" b="1" dirty="0">
              <a:latin typeface="+mn-ea"/>
              <a:ea typeface="+mn-ea"/>
            </a:endParaRPr>
          </a:p>
          <a:p>
            <a:pPr marL="457200" indent="-457200">
              <a:lnSpc>
                <a:spcPct val="150000"/>
              </a:lnSpc>
              <a:buFont typeface="Wingdings" panose="05000000000000000000" pitchFamily="2" charset="2"/>
              <a:buChar char="Ø"/>
            </a:pPr>
            <a:r>
              <a:rPr lang="zh-CN" altLang="en-US" b="1" dirty="0">
                <a:latin typeface="+mn-ea"/>
                <a:ea typeface="+mn-ea"/>
              </a:rPr>
              <a:t>LMDeploy</a:t>
            </a:r>
            <a:endParaRPr lang="zh-CN" altLang="en-US" b="1" dirty="0">
              <a:latin typeface="+mn-ea"/>
              <a:ea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推理</a:t>
            </a:r>
            <a:r>
              <a:rPr lang="zh-CN" altLang="en-US">
                <a:solidFill>
                  <a:schemeClr val="tx1"/>
                </a:solidFill>
                <a:ea typeface="宋体" panose="02010600030101010101" pitchFamily="2" charset="-122"/>
              </a:rPr>
              <a:t>效果分析</a:t>
            </a:r>
            <a:endParaRPr lang="zh-CN" altLang="en-US">
              <a:solidFill>
                <a:schemeClr val="tx1"/>
              </a:solidFill>
              <a:ea typeface="宋体" panose="02010600030101010101" pitchFamily="2" charset="-122"/>
            </a:endParaRPr>
          </a:p>
        </p:txBody>
      </p:sp>
      <p:sp>
        <p:nvSpPr>
          <p:cNvPr id="4" name="文本框 3"/>
          <p:cNvSpPr txBox="1"/>
          <p:nvPr/>
        </p:nvSpPr>
        <p:spPr>
          <a:xfrm>
            <a:off x="513377" y="1026271"/>
            <a:ext cx="10611340" cy="554700"/>
          </a:xfrm>
          <a:prstGeom prst="rect">
            <a:avLst/>
          </a:prstGeom>
          <a:noFill/>
        </p:spPr>
        <p:txBody>
          <a:bodyPr wrap="square" rtlCol="0" anchor="t">
            <a:noAutofit/>
          </a:bodyPr>
          <a:lstStyle/>
          <a:p>
            <a:pPr algn="l"/>
            <a:r>
              <a:rPr lang="zh-CN" altLang="en-US" sz="2800" dirty="0">
                <a:solidFill>
                  <a:srgbClr val="000000"/>
                </a:solidFill>
              </a:rPr>
              <a:t>https://bentoml.com/blog/benchmarking-llm-inference-backends</a:t>
            </a:r>
            <a:endParaRPr lang="zh-CN" altLang="en-US" sz="2800" dirty="0">
              <a:solidFill>
                <a:srgbClr val="000000"/>
              </a:solidFill>
            </a:endParaRPr>
          </a:p>
        </p:txBody>
      </p:sp>
      <p:pic>
        <p:nvPicPr>
          <p:cNvPr id="5" name="图片 4" descr="upload_post_object_v2_3359389629"/>
          <p:cNvPicPr>
            <a:picLocks noChangeAspect="1"/>
          </p:cNvPicPr>
          <p:nvPr/>
        </p:nvPicPr>
        <p:blipFill>
          <a:blip r:embed="rId1"/>
          <a:stretch>
            <a:fillRect/>
          </a:stretch>
        </p:blipFill>
        <p:spPr>
          <a:xfrm>
            <a:off x="305822" y="1580940"/>
            <a:ext cx="7298723" cy="2574482"/>
          </a:xfrm>
          <a:prstGeom prst="rect">
            <a:avLst/>
          </a:prstGeom>
        </p:spPr>
      </p:pic>
      <p:pic>
        <p:nvPicPr>
          <p:cNvPr id="6" name="图片 5" descr="upload_post_object_v2_2650046394"/>
          <p:cNvPicPr>
            <a:picLocks noChangeAspect="1"/>
          </p:cNvPicPr>
          <p:nvPr/>
        </p:nvPicPr>
        <p:blipFill>
          <a:blip r:embed="rId2"/>
          <a:stretch>
            <a:fillRect/>
          </a:stretch>
        </p:blipFill>
        <p:spPr>
          <a:xfrm>
            <a:off x="305829" y="4281340"/>
            <a:ext cx="7266214" cy="2358391"/>
          </a:xfrm>
          <a:prstGeom prst="rect">
            <a:avLst/>
          </a:prstGeom>
        </p:spPr>
      </p:pic>
      <p:pic>
        <p:nvPicPr>
          <p:cNvPr id="8" name="图片 7" descr="upload_post_object_v2_681495294"/>
          <p:cNvPicPr>
            <a:picLocks noChangeAspect="1"/>
          </p:cNvPicPr>
          <p:nvPr/>
        </p:nvPicPr>
        <p:blipFill>
          <a:blip r:embed="rId3"/>
          <a:stretch>
            <a:fillRect/>
          </a:stretch>
        </p:blipFill>
        <p:spPr>
          <a:xfrm>
            <a:off x="7572067" y="2913668"/>
            <a:ext cx="4619909" cy="37260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vllm</a:t>
            </a:r>
            <a:r>
              <a:rPr lang="zh-CN" altLang="en-US"/>
              <a:t>框架</a:t>
            </a:r>
            <a:endParaRPr lang="zh-CN" altLang="en-US"/>
          </a:p>
        </p:txBody>
      </p:sp>
      <p:sp>
        <p:nvSpPr>
          <p:cNvPr id="3" name="内容占位符 2"/>
          <p:cNvSpPr>
            <a:spLocks noGrp="1"/>
          </p:cNvSpPr>
          <p:nvPr>
            <p:ph idx="1"/>
          </p:nvPr>
        </p:nvSpPr>
        <p:spPr>
          <a:xfrm>
            <a:off x="475987" y="1300187"/>
            <a:ext cx="11421133" cy="5275211"/>
          </a:xfrm>
        </p:spPr>
        <p:txBody>
          <a:bodyPr/>
          <a:lstStyle/>
          <a:p>
            <a:r>
              <a:rPr lang="zh-CN" altLang="en-US"/>
              <a:t>为什么建议使用</a:t>
            </a:r>
            <a:r>
              <a:rPr lang="en-US" altLang="zh-CN"/>
              <a:t>vllm?</a:t>
            </a:r>
            <a:endParaRPr lang="en-US" altLang="zh-CN"/>
          </a:p>
          <a:p>
            <a:endParaRPr lang="zh-CN" altLang="en-US"/>
          </a:p>
          <a:p>
            <a:r>
              <a:rPr lang="en-US" altLang="zh-CN"/>
              <a:t>1.</a:t>
            </a:r>
            <a:r>
              <a:rPr lang="zh-CN" altLang="en-US">
                <a:solidFill>
                  <a:schemeClr val="tx1"/>
                </a:solidFill>
                <a:ea typeface="宋体" panose="02010600030101010101" pitchFamily="2" charset="-122"/>
              </a:rPr>
              <a:t>生态好，支持超过</a:t>
            </a:r>
            <a:r>
              <a:rPr lang="en-US" altLang="zh-CN">
                <a:solidFill>
                  <a:schemeClr val="tx1"/>
                </a:solidFill>
                <a:ea typeface="宋体" panose="02010600030101010101" pitchFamily="2" charset="-122"/>
              </a:rPr>
              <a:t>30</a:t>
            </a:r>
            <a:r>
              <a:rPr lang="zh-CN" altLang="en-US">
                <a:solidFill>
                  <a:schemeClr val="tx1"/>
                </a:solidFill>
                <a:ea typeface="宋体" panose="02010600030101010101" pitchFamily="2" charset="-122"/>
              </a:rPr>
              <a:t>+开源大模型的加速推理</a:t>
            </a:r>
            <a:endParaRPr lang="zh-CN" altLang="en-US">
              <a:solidFill>
                <a:schemeClr val="tx1"/>
              </a:solidFill>
              <a:ea typeface="宋体" panose="02010600030101010101" pitchFamily="2" charset="-122"/>
            </a:endParaRPr>
          </a:p>
          <a:p>
            <a:r>
              <a:rPr lang="en-US" altLang="zh-CN">
                <a:solidFill>
                  <a:schemeClr val="tx1"/>
                </a:solidFill>
                <a:ea typeface="宋体" panose="02010600030101010101" pitchFamily="2" charset="-122"/>
              </a:rPr>
              <a:t>2.</a:t>
            </a:r>
            <a:r>
              <a:rPr lang="zh-CN" altLang="en-US">
                <a:solidFill>
                  <a:schemeClr val="tx1"/>
                </a:solidFill>
                <a:ea typeface="宋体" panose="02010600030101010101" pitchFamily="2" charset="-122"/>
              </a:rPr>
              <a:t>集成</a:t>
            </a:r>
            <a:r>
              <a:rPr lang="en-US" altLang="zh-CN">
                <a:solidFill>
                  <a:schemeClr val="tx1"/>
                </a:solidFill>
                <a:ea typeface="宋体" panose="02010600030101010101" pitchFamily="2" charset="-122"/>
              </a:rPr>
              <a:t>API</a:t>
            </a:r>
            <a:r>
              <a:rPr lang="zh-CN" altLang="en-US">
                <a:solidFill>
                  <a:schemeClr val="tx1"/>
                </a:solidFill>
                <a:ea typeface="宋体" panose="02010600030101010101" pitchFamily="2" charset="-122"/>
              </a:rPr>
              <a:t>部署、模型量化、权重合并等一系列功能</a:t>
            </a:r>
            <a:endParaRPr lang="zh-CN" altLang="en-US">
              <a:solidFill>
                <a:schemeClr val="tx1"/>
              </a:solidFill>
              <a:ea typeface="宋体" panose="02010600030101010101" pitchFamily="2" charset="-122"/>
            </a:endParaRPr>
          </a:p>
          <a:p>
            <a:r>
              <a:rPr lang="en-US" altLang="zh-CN">
                <a:solidFill>
                  <a:schemeClr val="tx1"/>
                </a:solidFill>
                <a:ea typeface="宋体" panose="02010600030101010101" pitchFamily="2" charset="-122"/>
              </a:rPr>
              <a:t>3.</a:t>
            </a:r>
            <a:r>
              <a:rPr lang="zh-CN" altLang="en-US">
                <a:solidFill>
                  <a:schemeClr val="tx1"/>
                </a:solidFill>
                <a:ea typeface="宋体" panose="02010600030101010101" pitchFamily="2" charset="-122"/>
              </a:rPr>
              <a:t>项目使用者众多，迭代效率高。部署</a:t>
            </a:r>
            <a:r>
              <a:rPr lang="en-US" altLang="zh-CN">
                <a:solidFill>
                  <a:schemeClr val="tx1"/>
                </a:solidFill>
                <a:ea typeface="宋体" panose="02010600030101010101" pitchFamily="2" charset="-122"/>
              </a:rPr>
              <a:t>bug</a:t>
            </a:r>
            <a:r>
              <a:rPr lang="zh-CN" altLang="en-US">
                <a:solidFill>
                  <a:schemeClr val="tx1"/>
                </a:solidFill>
                <a:ea typeface="宋体" panose="02010600030101010101" pitchFamily="2" charset="-122"/>
              </a:rPr>
              <a:t>可迅速解决。</a:t>
            </a:r>
            <a:endParaRPr lang="zh-CN" altLang="en-US">
              <a:solidFill>
                <a:schemeClr val="tx1"/>
              </a:solidFill>
              <a:ea typeface="宋体" panose="02010600030101010101" pitchFamily="2" charset="-122"/>
            </a:endParaRPr>
          </a:p>
          <a:p>
            <a:r>
              <a:rPr lang="en-US" altLang="zh-CN">
                <a:solidFill>
                  <a:schemeClr val="tx1"/>
                </a:solidFill>
                <a:ea typeface="宋体" panose="02010600030101010101" pitchFamily="2" charset="-122"/>
              </a:rPr>
              <a:t>4.</a:t>
            </a:r>
            <a:r>
              <a:rPr lang="zh-CN" altLang="en-US">
                <a:solidFill>
                  <a:schemeClr val="tx1"/>
                </a:solidFill>
                <a:ea typeface="宋体" panose="02010600030101010101" pitchFamily="2" charset="-122"/>
              </a:rPr>
              <a:t>兼容更多的硬件设备。</a:t>
            </a:r>
            <a:endParaRPr lang="zh-CN" altLang="en-US">
              <a:solidFill>
                <a:schemeClr val="tx1"/>
              </a:solidFill>
              <a:ea typeface="宋体" panose="02010600030101010101" pitchFamily="2" charset="-122"/>
            </a:endParaRPr>
          </a:p>
          <a:p>
            <a:r>
              <a:rPr lang="en-US" altLang="zh-CN"/>
              <a:t>5.</a:t>
            </a:r>
            <a:r>
              <a:rPr lang="zh-CN" altLang="en-US"/>
              <a:t>支持对多模态大语言模型的推理加速。</a:t>
            </a:r>
            <a:endParaRPr lang="zh-CN" altLang="en-US"/>
          </a:p>
          <a:p>
            <a:r>
              <a:rPr lang="en-US" altLang="zh-CN"/>
              <a:t>6.</a:t>
            </a:r>
            <a:r>
              <a:rPr lang="zh-CN" altLang="en-US"/>
              <a:t>互联网相关的教程较多。</a:t>
            </a:r>
            <a:endParaRPr lang="zh-CN" altLang="en-US"/>
          </a:p>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vLLM简介</a:t>
            </a:r>
            <a:endParaRPr lang="zh-CN" altLang="en-US" dirty="0"/>
          </a:p>
        </p:txBody>
      </p:sp>
      <p:sp>
        <p:nvSpPr>
          <p:cNvPr id="3" name="内容占位符 2"/>
          <p:cNvSpPr>
            <a:spLocks noGrp="1"/>
          </p:cNvSpPr>
          <p:nvPr>
            <p:ph idx="1"/>
          </p:nvPr>
        </p:nvSpPr>
        <p:spPr>
          <a:xfrm>
            <a:off x="838200" y="1517515"/>
            <a:ext cx="10790208" cy="4995428"/>
          </a:xfrm>
        </p:spPr>
        <p:txBody>
          <a:bodyPr>
            <a:noAutofit/>
          </a:bodyPr>
          <a:lstStyle/>
          <a:p>
            <a:pPr>
              <a:lnSpc>
                <a:spcPct val="150000"/>
              </a:lnSpc>
            </a:pPr>
            <a:r>
              <a:rPr lang="en-US" altLang="zh-CN" sz="2400" b="1" dirty="0">
                <a:latin typeface="+mn-ea"/>
                <a:ea typeface="+mn-ea"/>
              </a:rPr>
              <a:t>vLLM</a:t>
            </a:r>
            <a:r>
              <a:rPr lang="zh-CN" altLang="en-US" sz="2400" b="1" dirty="0">
                <a:latin typeface="+mn-ea"/>
                <a:ea typeface="+mn-ea"/>
              </a:rPr>
              <a:t>简介：</a:t>
            </a:r>
            <a:endParaRPr lang="en-US" altLang="zh-CN" sz="2400" b="1" dirty="0">
              <a:latin typeface="+mn-ea"/>
              <a:ea typeface="+mn-ea"/>
            </a:endParaRPr>
          </a:p>
          <a:p>
            <a:pPr>
              <a:lnSpc>
                <a:spcPct val="150000"/>
              </a:lnSpc>
            </a:pPr>
            <a:r>
              <a:rPr lang="en-US" altLang="zh-CN" sz="2000" dirty="0">
                <a:latin typeface="+mn-ea"/>
                <a:ea typeface="+mn-ea"/>
              </a:rPr>
              <a:t>vLLM </a:t>
            </a:r>
            <a:r>
              <a:rPr lang="zh-CN" altLang="en-US" sz="2000" dirty="0">
                <a:latin typeface="+mn-ea"/>
                <a:ea typeface="+mn-ea"/>
              </a:rPr>
              <a:t>是一个快速且易于使用的用于 </a:t>
            </a:r>
            <a:r>
              <a:rPr lang="en-US" altLang="zh-CN" sz="2000" dirty="0">
                <a:latin typeface="+mn-ea"/>
                <a:ea typeface="+mn-ea"/>
              </a:rPr>
              <a:t>LLM </a:t>
            </a:r>
            <a:r>
              <a:rPr lang="zh-CN" altLang="en-US" sz="2000" dirty="0">
                <a:latin typeface="+mn-ea"/>
                <a:ea typeface="+mn-ea"/>
              </a:rPr>
              <a:t>推理和服务的库。</a:t>
            </a:r>
            <a:endParaRPr lang="en-US" altLang="zh-CN" sz="2000" dirty="0">
              <a:latin typeface="+mn-ea"/>
              <a:ea typeface="+mn-ea"/>
            </a:endParaRPr>
          </a:p>
          <a:p>
            <a:pPr>
              <a:lnSpc>
                <a:spcPct val="150000"/>
              </a:lnSpc>
            </a:pPr>
            <a:r>
              <a:rPr lang="en-US" altLang="zh-CN" sz="2000" b="1" dirty="0" err="1">
                <a:latin typeface="+mn-ea"/>
                <a:ea typeface="+mn-ea"/>
              </a:rPr>
              <a:t>vLLM</a:t>
            </a:r>
            <a:r>
              <a:rPr lang="en-US" altLang="zh-CN" sz="2000" b="1" dirty="0">
                <a:latin typeface="+mn-ea"/>
                <a:ea typeface="+mn-ea"/>
              </a:rPr>
              <a:t> </a:t>
            </a:r>
            <a:r>
              <a:rPr lang="zh-CN" altLang="en-US" sz="2000" b="1" dirty="0">
                <a:latin typeface="+mn-ea"/>
                <a:ea typeface="+mn-ea"/>
              </a:rPr>
              <a:t>的速度表现如下：</a:t>
            </a:r>
            <a:endParaRPr lang="zh-CN" altLang="en-US" sz="2000" b="1" dirty="0">
              <a:latin typeface="+mn-ea"/>
              <a:ea typeface="+mn-ea"/>
            </a:endParaRPr>
          </a:p>
          <a:p>
            <a:pPr>
              <a:lnSpc>
                <a:spcPct val="150000"/>
              </a:lnSpc>
            </a:pPr>
            <a:r>
              <a:rPr lang="zh-CN" altLang="en-US" sz="1600" dirty="0">
                <a:latin typeface="+mn-ea"/>
                <a:ea typeface="+mn-ea"/>
              </a:rPr>
              <a:t>最先进的服务吞吐量；使用 </a:t>
            </a:r>
            <a:r>
              <a:rPr lang="en-US" altLang="zh-CN" sz="1600" dirty="0">
                <a:latin typeface="+mn-ea"/>
                <a:ea typeface="+mn-ea"/>
              </a:rPr>
              <a:t>PagedAttention </a:t>
            </a:r>
            <a:r>
              <a:rPr lang="zh-CN" altLang="en-US" sz="1600" dirty="0">
                <a:latin typeface="+mn-ea"/>
                <a:ea typeface="+mn-ea"/>
              </a:rPr>
              <a:t>高效管理注意力键和值的内存；持续批处理传入的请求；使用 </a:t>
            </a:r>
            <a:r>
              <a:rPr lang="en-US" altLang="zh-CN" sz="1600" dirty="0">
                <a:latin typeface="+mn-ea"/>
                <a:ea typeface="+mn-ea"/>
              </a:rPr>
              <a:t>CUDA/HIP </a:t>
            </a:r>
            <a:r>
              <a:rPr lang="zh-CN" altLang="en-US" sz="1600" dirty="0">
                <a:latin typeface="+mn-ea"/>
                <a:ea typeface="+mn-ea"/>
              </a:rPr>
              <a:t>图进行快速模型执行；量化支持：</a:t>
            </a:r>
            <a:r>
              <a:rPr lang="en-US" altLang="zh-CN" sz="1600" dirty="0">
                <a:latin typeface="+mn-ea"/>
                <a:ea typeface="+mn-ea"/>
              </a:rPr>
              <a:t>GPTQ</a:t>
            </a:r>
            <a:r>
              <a:rPr lang="zh-CN" altLang="en-US" sz="1600" dirty="0">
                <a:latin typeface="+mn-ea"/>
                <a:ea typeface="+mn-ea"/>
              </a:rPr>
              <a:t>、</a:t>
            </a:r>
            <a:r>
              <a:rPr lang="en-US" altLang="zh-CN" sz="1600" dirty="0">
                <a:latin typeface="+mn-ea"/>
                <a:ea typeface="+mn-ea"/>
              </a:rPr>
              <a:t>AWQ</a:t>
            </a:r>
            <a:r>
              <a:rPr lang="zh-CN" altLang="en-US" sz="1600" dirty="0">
                <a:latin typeface="+mn-ea"/>
                <a:ea typeface="+mn-ea"/>
              </a:rPr>
              <a:t>、</a:t>
            </a:r>
            <a:r>
              <a:rPr lang="en-US" altLang="zh-CN" sz="1600" dirty="0">
                <a:latin typeface="+mn-ea"/>
                <a:ea typeface="+mn-ea"/>
              </a:rPr>
              <a:t>SqueezeLLM</a:t>
            </a:r>
            <a:r>
              <a:rPr lang="zh-CN" altLang="en-US" sz="1600" dirty="0">
                <a:latin typeface="+mn-ea"/>
                <a:ea typeface="+mn-ea"/>
              </a:rPr>
              <a:t>、</a:t>
            </a:r>
            <a:r>
              <a:rPr lang="en-US" altLang="zh-CN" sz="1600" dirty="0">
                <a:latin typeface="+mn-ea"/>
                <a:ea typeface="+mn-ea"/>
              </a:rPr>
              <a:t>FP8 KV </a:t>
            </a:r>
            <a:r>
              <a:rPr lang="zh-CN" altLang="en-US" sz="1600" dirty="0">
                <a:latin typeface="+mn-ea"/>
                <a:ea typeface="+mn-ea"/>
              </a:rPr>
              <a:t>缓存；优化的 </a:t>
            </a:r>
            <a:r>
              <a:rPr lang="en-US" altLang="zh-CN" sz="1600" dirty="0">
                <a:latin typeface="+mn-ea"/>
                <a:ea typeface="+mn-ea"/>
              </a:rPr>
              <a:t>CUDA </a:t>
            </a:r>
            <a:r>
              <a:rPr lang="zh-CN" altLang="en-US" sz="1600" dirty="0">
                <a:latin typeface="+mn-ea"/>
                <a:ea typeface="+mn-ea"/>
              </a:rPr>
              <a:t>核心等。</a:t>
            </a:r>
            <a:endParaRPr lang="en-US" altLang="zh-CN" sz="1600" dirty="0">
              <a:latin typeface="+mn-ea"/>
              <a:ea typeface="+mn-ea"/>
            </a:endParaRPr>
          </a:p>
          <a:p>
            <a:pPr>
              <a:lnSpc>
                <a:spcPct val="150000"/>
              </a:lnSpc>
            </a:pPr>
            <a:r>
              <a:rPr lang="en-US" altLang="zh-CN" sz="2000" b="1" dirty="0" err="1">
                <a:latin typeface="+mn-ea"/>
                <a:ea typeface="+mn-ea"/>
              </a:rPr>
              <a:t>vLLM</a:t>
            </a:r>
            <a:r>
              <a:rPr lang="en-US" altLang="zh-CN" sz="2000" b="1" dirty="0">
                <a:latin typeface="+mn-ea"/>
                <a:ea typeface="+mn-ea"/>
              </a:rPr>
              <a:t> </a:t>
            </a:r>
            <a:r>
              <a:rPr lang="zh-CN" altLang="en-US" sz="2000" b="1" dirty="0">
                <a:latin typeface="+mn-ea"/>
                <a:ea typeface="+mn-ea"/>
              </a:rPr>
              <a:t>灵活且易于使用，特点如下：</a:t>
            </a:r>
            <a:endParaRPr lang="zh-CN" altLang="en-US" sz="2000" b="1" dirty="0">
              <a:latin typeface="+mn-ea"/>
              <a:ea typeface="+mn-ea"/>
            </a:endParaRPr>
          </a:p>
          <a:p>
            <a:pPr>
              <a:lnSpc>
                <a:spcPct val="150000"/>
              </a:lnSpc>
            </a:pPr>
            <a:r>
              <a:rPr lang="zh-CN" altLang="en-US" sz="1600" dirty="0">
                <a:latin typeface="+mn-ea"/>
                <a:ea typeface="+mn-ea"/>
              </a:rPr>
              <a:t>与流行的 </a:t>
            </a:r>
            <a:r>
              <a:rPr lang="en-US" altLang="zh-CN" sz="1600" dirty="0">
                <a:latin typeface="+mn-ea"/>
                <a:ea typeface="+mn-ea"/>
              </a:rPr>
              <a:t>HuggingFace </a:t>
            </a:r>
            <a:r>
              <a:rPr lang="zh-CN" altLang="en-US" sz="1600" dirty="0">
                <a:latin typeface="+mn-ea"/>
                <a:ea typeface="+mn-ea"/>
              </a:rPr>
              <a:t>模型无缝集成；使用各种解码算法进行高吞吐量服务，包括并行采样、束搜索等；支持张量并行和流水线并行的分布式推理；支持流式输出；兼容 </a:t>
            </a:r>
            <a:r>
              <a:rPr lang="en-US" altLang="zh-CN" sz="1600" dirty="0">
                <a:latin typeface="+mn-ea"/>
                <a:ea typeface="+mn-ea"/>
              </a:rPr>
              <a:t>OpenAI </a:t>
            </a:r>
            <a:r>
              <a:rPr lang="zh-CN" altLang="en-US" sz="1600" dirty="0">
                <a:latin typeface="+mn-ea"/>
                <a:ea typeface="+mn-ea"/>
              </a:rPr>
              <a:t>的 </a:t>
            </a:r>
            <a:r>
              <a:rPr lang="en-US" altLang="zh-CN" sz="1600" dirty="0">
                <a:latin typeface="+mn-ea"/>
                <a:ea typeface="+mn-ea"/>
              </a:rPr>
              <a:t>API </a:t>
            </a:r>
            <a:r>
              <a:rPr lang="zh-CN" altLang="en-US" sz="1600" dirty="0">
                <a:latin typeface="+mn-ea"/>
                <a:ea typeface="+mn-ea"/>
              </a:rPr>
              <a:t>服务器；支持 </a:t>
            </a:r>
            <a:r>
              <a:rPr lang="en-US" altLang="zh-CN" sz="1600" dirty="0">
                <a:latin typeface="+mn-ea"/>
                <a:ea typeface="+mn-ea"/>
              </a:rPr>
              <a:t>NVIDIA GPU </a:t>
            </a:r>
            <a:r>
              <a:rPr lang="zh-CN" altLang="en-US" sz="1600" dirty="0">
                <a:latin typeface="+mn-ea"/>
                <a:ea typeface="+mn-ea"/>
              </a:rPr>
              <a:t>和 </a:t>
            </a:r>
            <a:r>
              <a:rPr lang="en-US" altLang="zh-CN" sz="1600" dirty="0">
                <a:latin typeface="+mn-ea"/>
                <a:ea typeface="+mn-ea"/>
              </a:rPr>
              <a:t>AMD GPU</a:t>
            </a:r>
            <a:r>
              <a:rPr lang="zh-CN" altLang="en-US" sz="1600" dirty="0">
                <a:latin typeface="+mn-ea"/>
                <a:ea typeface="+mn-ea"/>
              </a:rPr>
              <a:t>等。</a:t>
            </a:r>
            <a:endParaRPr lang="zh-CN" altLang="en-US" sz="1600" dirty="0">
              <a:latin typeface="+mn-ea"/>
              <a:ea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a:t>vLLM</a:t>
            </a:r>
            <a:r>
              <a:rPr lang="zh-CN" altLang="en-US" dirty="0"/>
              <a:t>部署</a:t>
            </a:r>
            <a:r>
              <a:rPr lang="en-US" altLang="zh-CN" dirty="0"/>
              <a:t>Qwen2 LLM</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sz="2400" b="1" dirty="0">
                <a:latin typeface="+mn-ea"/>
                <a:ea typeface="+mn-ea"/>
              </a:rPr>
              <a:t>vLLM</a:t>
            </a:r>
            <a:r>
              <a:rPr lang="zh-CN" altLang="en-US" sz="2400" b="1" dirty="0">
                <a:latin typeface="+mn-ea"/>
                <a:ea typeface="+mn-ea"/>
              </a:rPr>
              <a:t>的两种部署方式</a:t>
            </a:r>
            <a:r>
              <a:rPr lang="en-US" altLang="zh-CN" sz="2400" b="1" dirty="0">
                <a:latin typeface="+mn-ea"/>
                <a:ea typeface="+mn-ea"/>
              </a:rPr>
              <a:t>:</a:t>
            </a:r>
            <a:endParaRPr lang="en-US" altLang="zh-CN" sz="2400" b="1" dirty="0">
              <a:latin typeface="+mn-ea"/>
              <a:ea typeface="+mn-ea"/>
            </a:endParaRPr>
          </a:p>
          <a:p>
            <a:pPr>
              <a:lnSpc>
                <a:spcPct val="150000"/>
              </a:lnSpc>
            </a:pPr>
            <a:r>
              <a:rPr lang="en-US" altLang="zh-CN" sz="2000" b="1" dirty="0">
                <a:latin typeface="+mn-ea"/>
                <a:ea typeface="+mn-ea"/>
              </a:rPr>
              <a:t>1</a:t>
            </a:r>
            <a:r>
              <a:rPr lang="zh-CN" altLang="en-US" sz="2000" b="1" dirty="0">
                <a:latin typeface="+mn-ea"/>
                <a:ea typeface="+mn-ea"/>
              </a:rPr>
              <a:t>、离线推理</a:t>
            </a:r>
            <a:endParaRPr lang="en-US" altLang="zh-CN" sz="2000" b="1" dirty="0">
              <a:latin typeface="+mn-ea"/>
              <a:ea typeface="+mn-ea"/>
            </a:endParaRPr>
          </a:p>
          <a:p>
            <a:pPr>
              <a:lnSpc>
                <a:spcPct val="150000"/>
              </a:lnSpc>
            </a:pPr>
            <a:r>
              <a:rPr lang="en-US" altLang="zh-CN" sz="2000" dirty="0">
                <a:latin typeface="+mn-ea"/>
                <a:ea typeface="+mn-ea"/>
              </a:rPr>
              <a:t>     </a:t>
            </a:r>
            <a:r>
              <a:rPr lang="en-US" altLang="zh-CN" sz="1800" dirty="0">
                <a:latin typeface="+mn-ea"/>
                <a:ea typeface="+mn-ea"/>
              </a:rPr>
              <a:t>Qwen2</a:t>
            </a:r>
            <a:r>
              <a:rPr lang="zh-CN" altLang="en-US" sz="1800" dirty="0">
                <a:latin typeface="+mn-ea"/>
                <a:ea typeface="+mn-ea"/>
              </a:rPr>
              <a:t>代码支持的模型都被</a:t>
            </a:r>
            <a:r>
              <a:rPr lang="en-US" altLang="zh-CN" sz="1800" dirty="0">
                <a:latin typeface="+mn-ea"/>
                <a:ea typeface="+mn-ea"/>
              </a:rPr>
              <a:t>vLLM</a:t>
            </a:r>
            <a:r>
              <a:rPr lang="zh-CN" altLang="en-US" sz="1800" dirty="0">
                <a:latin typeface="+mn-ea"/>
                <a:ea typeface="+mn-ea"/>
              </a:rPr>
              <a:t>所支持。 </a:t>
            </a:r>
            <a:r>
              <a:rPr lang="en-US" altLang="zh-CN" sz="1800" dirty="0">
                <a:latin typeface="+mn-ea"/>
                <a:ea typeface="+mn-ea"/>
              </a:rPr>
              <a:t>vLLM</a:t>
            </a:r>
            <a:r>
              <a:rPr lang="zh-CN" altLang="en-US" sz="1800" dirty="0">
                <a:latin typeface="+mn-ea"/>
                <a:ea typeface="+mn-ea"/>
              </a:rPr>
              <a:t>最简单的使用方式就是通过代码直接进行离线批量推理。</a:t>
            </a:r>
            <a:endParaRPr lang="en-US" altLang="zh-CN" sz="2000" dirty="0">
              <a:latin typeface="+mn-ea"/>
              <a:ea typeface="+mn-ea"/>
            </a:endParaRPr>
          </a:p>
          <a:p>
            <a:pPr>
              <a:lnSpc>
                <a:spcPct val="150000"/>
              </a:lnSpc>
            </a:pPr>
            <a:r>
              <a:rPr lang="en-US" altLang="zh-CN" sz="2000" b="1" dirty="0">
                <a:latin typeface="+mn-ea"/>
                <a:ea typeface="+mn-ea"/>
              </a:rPr>
              <a:t>2</a:t>
            </a:r>
            <a:r>
              <a:rPr lang="zh-CN" altLang="en-US" sz="2000" b="1" dirty="0">
                <a:latin typeface="+mn-ea"/>
                <a:ea typeface="+mn-ea"/>
              </a:rPr>
              <a:t>、适配</a:t>
            </a:r>
            <a:r>
              <a:rPr lang="en-US" altLang="zh-CN" sz="2000" b="1" dirty="0">
                <a:latin typeface="+mn-ea"/>
                <a:ea typeface="+mn-ea"/>
              </a:rPr>
              <a:t>OpenAI-API</a:t>
            </a:r>
            <a:r>
              <a:rPr lang="zh-CN" altLang="en-US" sz="2000" b="1" dirty="0">
                <a:latin typeface="+mn-ea"/>
                <a:ea typeface="+mn-ea"/>
              </a:rPr>
              <a:t>的</a:t>
            </a:r>
            <a:r>
              <a:rPr lang="en-US" altLang="zh-CN" sz="2000" b="1" dirty="0">
                <a:latin typeface="+mn-ea"/>
                <a:ea typeface="+mn-ea"/>
              </a:rPr>
              <a:t>API</a:t>
            </a:r>
            <a:r>
              <a:rPr lang="zh-CN" altLang="en-US" sz="2000" b="1" dirty="0">
                <a:latin typeface="+mn-ea"/>
                <a:ea typeface="+mn-ea"/>
              </a:rPr>
              <a:t>服务</a:t>
            </a:r>
            <a:endParaRPr lang="en-US" altLang="zh-CN" sz="2000" b="1" dirty="0">
              <a:latin typeface="+mn-ea"/>
              <a:ea typeface="+mn-ea"/>
            </a:endParaRPr>
          </a:p>
          <a:p>
            <a:pPr>
              <a:lnSpc>
                <a:spcPct val="150000"/>
              </a:lnSpc>
            </a:pPr>
            <a:r>
              <a:rPr lang="en-US" altLang="zh-CN" sz="2000" dirty="0">
                <a:latin typeface="+mn-ea"/>
                <a:ea typeface="+mn-ea"/>
              </a:rPr>
              <a:t>     </a:t>
            </a:r>
            <a:r>
              <a:rPr lang="zh-CN" altLang="en-US" sz="1800" dirty="0">
                <a:latin typeface="+mn-ea"/>
                <a:ea typeface="+mn-ea"/>
              </a:rPr>
              <a:t>借助</a:t>
            </a:r>
            <a:r>
              <a:rPr lang="en-US" altLang="zh-CN" sz="1800" dirty="0">
                <a:latin typeface="+mn-ea"/>
                <a:ea typeface="+mn-ea"/>
              </a:rPr>
              <a:t>vLLM</a:t>
            </a:r>
            <a:r>
              <a:rPr lang="zh-CN" altLang="en-US" sz="1800" dirty="0">
                <a:latin typeface="+mn-ea"/>
                <a:ea typeface="+mn-ea"/>
              </a:rPr>
              <a:t>，构建一个与</a:t>
            </a:r>
            <a:r>
              <a:rPr lang="en-US" altLang="zh-CN" sz="1800" dirty="0">
                <a:latin typeface="+mn-ea"/>
                <a:ea typeface="+mn-ea"/>
              </a:rPr>
              <a:t>OpenAI API</a:t>
            </a:r>
            <a:r>
              <a:rPr lang="zh-CN" altLang="en-US" sz="1800" dirty="0">
                <a:latin typeface="+mn-ea"/>
                <a:ea typeface="+mn-ea"/>
              </a:rPr>
              <a:t>兼容的</a:t>
            </a:r>
            <a:r>
              <a:rPr lang="en-US" altLang="zh-CN" sz="1800" dirty="0">
                <a:latin typeface="+mn-ea"/>
                <a:ea typeface="+mn-ea"/>
              </a:rPr>
              <a:t>API</a:t>
            </a:r>
            <a:r>
              <a:rPr lang="zh-CN" altLang="en-US" sz="1800" dirty="0">
                <a:latin typeface="+mn-ea"/>
                <a:ea typeface="+mn-ea"/>
              </a:rPr>
              <a:t>服务，该服务可以作为实现</a:t>
            </a:r>
            <a:r>
              <a:rPr lang="en-US" altLang="zh-CN" sz="1800" dirty="0">
                <a:latin typeface="+mn-ea"/>
                <a:ea typeface="+mn-ea"/>
              </a:rPr>
              <a:t>OpenAI API</a:t>
            </a:r>
            <a:r>
              <a:rPr lang="zh-CN" altLang="en-US" sz="1800" dirty="0">
                <a:latin typeface="+mn-ea"/>
                <a:ea typeface="+mn-ea"/>
              </a:rPr>
              <a:t>协议的服务器进行部署。</a:t>
            </a:r>
            <a:endParaRPr lang="en-US" altLang="zh-CN" sz="1800" dirty="0">
              <a:latin typeface="+mn-ea"/>
              <a:ea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a:t>vLLM</a:t>
            </a:r>
            <a:r>
              <a:rPr lang="zh-CN" altLang="en-US" dirty="0"/>
              <a:t>部署</a:t>
            </a:r>
            <a:r>
              <a:rPr lang="en-US" altLang="zh-CN" dirty="0"/>
              <a:t>Qwen2 LLM</a:t>
            </a:r>
            <a:endParaRPr lang="zh-CN" altLang="en-US" dirty="0"/>
          </a:p>
        </p:txBody>
      </p:sp>
      <p:sp>
        <p:nvSpPr>
          <p:cNvPr id="3" name="内容占位符 2"/>
          <p:cNvSpPr>
            <a:spLocks noGrp="1"/>
          </p:cNvSpPr>
          <p:nvPr>
            <p:ph idx="1"/>
          </p:nvPr>
        </p:nvSpPr>
        <p:spPr>
          <a:xfrm>
            <a:off x="739346" y="1196239"/>
            <a:ext cx="10122243" cy="4659449"/>
          </a:xfrm>
        </p:spPr>
        <p:txBody>
          <a:bodyPr>
            <a:noAutofit/>
          </a:bodyPr>
          <a:lstStyle/>
          <a:p>
            <a:pPr>
              <a:lnSpc>
                <a:spcPct val="150000"/>
              </a:lnSpc>
            </a:pPr>
            <a:r>
              <a:rPr lang="zh-CN" altLang="en-US" sz="2000" b="1" dirty="0">
                <a:latin typeface="+mn-ea"/>
                <a:ea typeface="+mn-ea"/>
              </a:rPr>
              <a:t>运行环境的准备</a:t>
            </a:r>
            <a:r>
              <a:rPr lang="en-US" altLang="zh-CN" sz="2000" b="1" dirty="0">
                <a:latin typeface="+mn-ea"/>
                <a:ea typeface="+mn-ea"/>
              </a:rPr>
              <a:t>:</a:t>
            </a:r>
            <a:endParaRPr lang="en-US" altLang="zh-CN" sz="2000" dirty="0">
              <a:latin typeface="+mn-ea"/>
              <a:ea typeface="+mn-ea"/>
            </a:endParaRPr>
          </a:p>
          <a:p>
            <a:pPr>
              <a:lnSpc>
                <a:spcPct val="150000"/>
              </a:lnSpc>
            </a:pPr>
            <a:r>
              <a:rPr lang="zh-CN" altLang="en-US" sz="1800" dirty="0">
                <a:latin typeface="+mn-ea"/>
                <a:ea typeface="+mn-ea"/>
              </a:rPr>
              <a:t>以</a:t>
            </a:r>
            <a:r>
              <a:rPr lang="en-US" altLang="zh-CN" sz="1800" dirty="0">
                <a:latin typeface="+mn-ea"/>
                <a:ea typeface="+mn-ea"/>
              </a:rPr>
              <a:t>conda</a:t>
            </a:r>
            <a:r>
              <a:rPr lang="zh-CN" altLang="en-US" sz="1800" dirty="0">
                <a:latin typeface="+mn-ea"/>
                <a:ea typeface="+mn-ea"/>
              </a:rPr>
              <a:t>环境为例，一般的安装步骤如下：</a:t>
            </a:r>
            <a:endParaRPr lang="en-US" altLang="zh-CN" sz="1800" dirty="0">
              <a:latin typeface="+mn-ea"/>
              <a:ea typeface="+mn-ea"/>
            </a:endParaRPr>
          </a:p>
          <a:p>
            <a:pPr>
              <a:lnSpc>
                <a:spcPct val="150000"/>
              </a:lnSpc>
            </a:pPr>
            <a:r>
              <a:rPr lang="en-US" altLang="zh-CN" sz="1600" dirty="0">
                <a:latin typeface="+mn-ea"/>
                <a:ea typeface="+mn-ea"/>
              </a:rPr>
              <a:t>1</a:t>
            </a:r>
            <a:r>
              <a:rPr lang="zh-CN" altLang="en-US" sz="1600" dirty="0">
                <a:latin typeface="+mn-ea"/>
                <a:ea typeface="+mn-ea"/>
              </a:rPr>
              <a:t>、使用</a:t>
            </a:r>
            <a:r>
              <a:rPr lang="en-US" altLang="zh-CN" sz="1600" dirty="0">
                <a:latin typeface="+mn-ea"/>
                <a:ea typeface="+mn-ea"/>
              </a:rPr>
              <a:t>conda </a:t>
            </a:r>
            <a:r>
              <a:rPr lang="zh-CN" altLang="en-US" sz="1600" dirty="0">
                <a:latin typeface="+mn-ea"/>
                <a:ea typeface="+mn-ea"/>
              </a:rPr>
              <a:t>创建一个新的</a:t>
            </a:r>
            <a:r>
              <a:rPr lang="en-US" altLang="zh-CN" sz="1600" dirty="0">
                <a:latin typeface="+mn-ea"/>
                <a:ea typeface="+mn-ea"/>
              </a:rPr>
              <a:t>Python</a:t>
            </a:r>
            <a:r>
              <a:rPr lang="zh-CN" altLang="en-US" sz="1600" dirty="0">
                <a:latin typeface="+mn-ea"/>
                <a:ea typeface="+mn-ea"/>
              </a:rPr>
              <a:t>环境并激活；</a:t>
            </a:r>
            <a:endParaRPr lang="en-US" altLang="zh-CN" sz="1600" dirty="0">
              <a:latin typeface="+mn-ea"/>
              <a:ea typeface="+mn-ea"/>
            </a:endParaRPr>
          </a:p>
          <a:p>
            <a:pPr lvl="1">
              <a:lnSpc>
                <a:spcPct val="150000"/>
              </a:lnSpc>
            </a:pPr>
            <a:r>
              <a:rPr lang="en-US" altLang="zh-CN" sz="1600" dirty="0">
                <a:latin typeface="+mn-ea"/>
                <a:ea typeface="+mn-ea"/>
              </a:rPr>
              <a:t>conda create -n vllm_env python=3.10</a:t>
            </a:r>
            <a:endParaRPr lang="en-US" altLang="zh-CN" sz="1600" dirty="0">
              <a:latin typeface="+mn-ea"/>
              <a:ea typeface="+mn-ea"/>
            </a:endParaRPr>
          </a:p>
          <a:p>
            <a:pPr lvl="1">
              <a:lnSpc>
                <a:spcPct val="150000"/>
              </a:lnSpc>
            </a:pPr>
            <a:r>
              <a:rPr lang="en-US" altLang="zh-CN" sz="1600" dirty="0">
                <a:latin typeface="+mn-ea"/>
                <a:ea typeface="+mn-ea"/>
              </a:rPr>
              <a:t>conda activate vllm_env</a:t>
            </a:r>
            <a:endParaRPr lang="en-US" altLang="zh-CN" sz="1600" dirty="0">
              <a:latin typeface="+mn-ea"/>
              <a:ea typeface="+mn-ea"/>
            </a:endParaRPr>
          </a:p>
          <a:p>
            <a:pPr>
              <a:lnSpc>
                <a:spcPct val="150000"/>
              </a:lnSpc>
            </a:pPr>
            <a:r>
              <a:rPr lang="en-US" altLang="zh-CN" sz="1600" dirty="0">
                <a:latin typeface="+mn-ea"/>
                <a:ea typeface="+mn-ea"/>
              </a:rPr>
              <a:t>2</a:t>
            </a:r>
            <a:r>
              <a:rPr lang="zh-CN" altLang="en-US" sz="1600" dirty="0">
                <a:latin typeface="+mn-ea"/>
                <a:ea typeface="+mn-ea"/>
              </a:rPr>
              <a:t>、由于</a:t>
            </a:r>
            <a:r>
              <a:rPr lang="en-US" altLang="zh-CN" sz="1600" dirty="0">
                <a:latin typeface="+mn-ea"/>
                <a:ea typeface="+mn-ea"/>
              </a:rPr>
              <a:t>CUDA</a:t>
            </a:r>
            <a:r>
              <a:rPr lang="zh-CN" altLang="en-US" sz="1600" dirty="0">
                <a:latin typeface="+mn-ea"/>
                <a:ea typeface="+mn-ea"/>
              </a:rPr>
              <a:t>不同的版本安装有差异，因此需要查看</a:t>
            </a:r>
            <a:r>
              <a:rPr lang="en-US" altLang="zh-CN" sz="1600" dirty="0">
                <a:latin typeface="+mn-ea"/>
                <a:ea typeface="+mn-ea"/>
              </a:rPr>
              <a:t>CUDA</a:t>
            </a:r>
            <a:r>
              <a:rPr lang="zh-CN" altLang="en-US" sz="1600" dirty="0">
                <a:latin typeface="+mn-ea"/>
                <a:ea typeface="+mn-ea"/>
              </a:rPr>
              <a:t>版本；</a:t>
            </a:r>
            <a:endParaRPr lang="en-US" altLang="zh-CN" sz="1600" dirty="0">
              <a:latin typeface="+mn-ea"/>
              <a:ea typeface="+mn-ea"/>
            </a:endParaRPr>
          </a:p>
          <a:p>
            <a:pPr lvl="1">
              <a:lnSpc>
                <a:spcPct val="100000"/>
              </a:lnSpc>
            </a:pPr>
            <a:r>
              <a:rPr lang="en-US" altLang="zh-CN" sz="1400" dirty="0">
                <a:latin typeface="+mn-ea"/>
                <a:ea typeface="+mn-ea"/>
              </a:rPr>
              <a:t>#</a:t>
            </a:r>
            <a:r>
              <a:rPr lang="zh-CN" altLang="en-US" sz="1400" dirty="0">
                <a:latin typeface="+mn-ea"/>
                <a:ea typeface="+mn-ea"/>
              </a:rPr>
              <a:t>查看</a:t>
            </a:r>
            <a:r>
              <a:rPr lang="en-US" altLang="zh-CN" sz="1400" dirty="0">
                <a:latin typeface="+mn-ea"/>
                <a:ea typeface="+mn-ea"/>
              </a:rPr>
              <a:t>CUDA</a:t>
            </a:r>
            <a:r>
              <a:rPr lang="zh-CN" altLang="en-US" sz="1400" dirty="0">
                <a:latin typeface="+mn-ea"/>
                <a:ea typeface="+mn-ea"/>
              </a:rPr>
              <a:t>版本</a:t>
            </a:r>
            <a:r>
              <a:rPr lang="en-US" altLang="zh-CN" sz="1400" dirty="0">
                <a:latin typeface="+mn-ea"/>
                <a:ea typeface="+mn-ea"/>
              </a:rPr>
              <a:t>       </a:t>
            </a:r>
            <a:endParaRPr lang="en-US" altLang="zh-CN" sz="1400" dirty="0">
              <a:latin typeface="+mn-ea"/>
              <a:ea typeface="+mn-ea"/>
            </a:endParaRPr>
          </a:p>
          <a:p>
            <a:pPr lvl="1">
              <a:lnSpc>
                <a:spcPct val="100000"/>
              </a:lnSpc>
            </a:pPr>
            <a:r>
              <a:rPr lang="en-US" altLang="zh-CN" sz="1400" dirty="0" err="1">
                <a:latin typeface="+mn-ea"/>
                <a:ea typeface="+mn-ea"/>
              </a:rPr>
              <a:t>nvcc</a:t>
            </a:r>
            <a:r>
              <a:rPr lang="en-US" altLang="zh-CN" sz="1400" dirty="0">
                <a:latin typeface="+mn-ea"/>
                <a:ea typeface="+mn-ea"/>
              </a:rPr>
              <a:t> --version</a:t>
            </a:r>
            <a:endParaRPr lang="en-US" altLang="zh-CN" sz="1400" dirty="0">
              <a:latin typeface="+mn-ea"/>
              <a:ea typeface="+mn-ea"/>
            </a:endParaRPr>
          </a:p>
        </p:txBody>
      </p:sp>
      <p:pic>
        <p:nvPicPr>
          <p:cNvPr id="5" name="图片 4"/>
          <p:cNvPicPr>
            <a:picLocks noChangeAspect="1"/>
          </p:cNvPicPr>
          <p:nvPr/>
        </p:nvPicPr>
        <p:blipFill>
          <a:blip r:embed="rId1"/>
          <a:stretch>
            <a:fillRect/>
          </a:stretch>
        </p:blipFill>
        <p:spPr>
          <a:xfrm>
            <a:off x="6739066" y="4337608"/>
            <a:ext cx="5238750" cy="10001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a:t>vLLM</a:t>
            </a:r>
            <a:r>
              <a:rPr lang="zh-CN" altLang="en-US" dirty="0"/>
              <a:t>部署</a:t>
            </a:r>
            <a:r>
              <a:rPr lang="en-US" altLang="zh-CN" dirty="0"/>
              <a:t>Qwen2 LLM</a:t>
            </a:r>
            <a:endParaRPr lang="zh-CN" altLang="en-US" dirty="0"/>
          </a:p>
        </p:txBody>
      </p:sp>
      <p:sp>
        <p:nvSpPr>
          <p:cNvPr id="3" name="内容占位符 2"/>
          <p:cNvSpPr>
            <a:spLocks noGrp="1"/>
          </p:cNvSpPr>
          <p:nvPr>
            <p:ph idx="1"/>
          </p:nvPr>
        </p:nvSpPr>
        <p:spPr>
          <a:xfrm>
            <a:off x="708454" y="1190061"/>
            <a:ext cx="11353800" cy="4659449"/>
          </a:xfrm>
        </p:spPr>
        <p:txBody>
          <a:bodyPr>
            <a:noAutofit/>
          </a:bodyPr>
          <a:lstStyle/>
          <a:p>
            <a:pPr>
              <a:lnSpc>
                <a:spcPct val="150000"/>
              </a:lnSpc>
            </a:pPr>
            <a:r>
              <a:rPr lang="en-US" altLang="zh-CN" sz="2000" dirty="0">
                <a:latin typeface="+mn-ea"/>
                <a:ea typeface="+mn-ea"/>
              </a:rPr>
              <a:t>3</a:t>
            </a:r>
            <a:r>
              <a:rPr lang="zh-CN" altLang="en-US" sz="2000" dirty="0">
                <a:latin typeface="+mn-ea"/>
                <a:ea typeface="+mn-ea"/>
              </a:rPr>
              <a:t>、根据不同</a:t>
            </a:r>
            <a:r>
              <a:rPr lang="en-US" altLang="zh-CN" sz="2000" dirty="0">
                <a:latin typeface="+mn-ea"/>
                <a:ea typeface="+mn-ea"/>
              </a:rPr>
              <a:t>CUDA</a:t>
            </a:r>
            <a:r>
              <a:rPr lang="zh-CN" altLang="en-US" sz="2000" dirty="0">
                <a:latin typeface="+mn-ea"/>
                <a:ea typeface="+mn-ea"/>
              </a:rPr>
              <a:t>版本，安装</a:t>
            </a:r>
            <a:r>
              <a:rPr lang="en-US" altLang="zh-CN" sz="2000" dirty="0" err="1">
                <a:latin typeface="+mn-ea"/>
                <a:ea typeface="+mn-ea"/>
              </a:rPr>
              <a:t>vLLM</a:t>
            </a:r>
            <a:endParaRPr lang="en-US" altLang="zh-CN" sz="2000" dirty="0">
              <a:latin typeface="+mn-ea"/>
              <a:ea typeface="+mn-ea"/>
            </a:endParaRPr>
          </a:p>
          <a:p>
            <a:pPr lvl="1">
              <a:lnSpc>
                <a:spcPct val="150000"/>
              </a:lnSpc>
            </a:pPr>
            <a:r>
              <a:rPr lang="en-US" altLang="zh-CN" sz="1800" dirty="0">
                <a:latin typeface="+mn-ea"/>
                <a:ea typeface="+mn-ea"/>
              </a:rPr>
              <a:t>CUDA 12.1</a:t>
            </a:r>
            <a:r>
              <a:rPr lang="zh-CN" altLang="en-US" sz="1800" dirty="0">
                <a:latin typeface="+mn-ea"/>
                <a:ea typeface="+mn-ea"/>
              </a:rPr>
              <a:t>及以上安装：</a:t>
            </a:r>
            <a:endParaRPr lang="en-US" altLang="zh-CN" sz="1800" dirty="0">
              <a:latin typeface="+mn-ea"/>
              <a:ea typeface="+mn-ea"/>
            </a:endParaRPr>
          </a:p>
          <a:p>
            <a:pPr lvl="1">
              <a:lnSpc>
                <a:spcPct val="150000"/>
              </a:lnSpc>
            </a:pPr>
            <a:r>
              <a:rPr lang="en-US" altLang="zh-CN" sz="1600" dirty="0">
                <a:latin typeface="+mn-ea"/>
                <a:ea typeface="+mn-ea"/>
              </a:rPr>
              <a:t>      pip install </a:t>
            </a:r>
            <a:r>
              <a:rPr lang="en-US" altLang="zh-CN" sz="1600" dirty="0" err="1">
                <a:latin typeface="+mn-ea"/>
                <a:ea typeface="+mn-ea"/>
              </a:rPr>
              <a:t>vllm</a:t>
            </a:r>
            <a:endParaRPr lang="en-US" altLang="zh-CN" sz="1600" dirty="0">
              <a:latin typeface="+mn-ea"/>
              <a:ea typeface="+mn-ea"/>
            </a:endParaRPr>
          </a:p>
          <a:p>
            <a:pPr lvl="1">
              <a:lnSpc>
                <a:spcPct val="150000"/>
              </a:lnSpc>
            </a:pPr>
            <a:r>
              <a:rPr lang="en-US" altLang="zh-CN" sz="1800" dirty="0">
                <a:latin typeface="+mn-ea"/>
                <a:ea typeface="+mn-ea"/>
              </a:rPr>
              <a:t>CUDA 11.8</a:t>
            </a:r>
            <a:r>
              <a:rPr lang="zh-CN" altLang="en-US" sz="1800" dirty="0">
                <a:latin typeface="+mn-ea"/>
                <a:ea typeface="+mn-ea"/>
              </a:rPr>
              <a:t>：</a:t>
            </a:r>
            <a:endParaRPr lang="en-US" altLang="zh-CN" sz="1800" dirty="0">
              <a:latin typeface="+mn-ea"/>
              <a:ea typeface="+mn-ea"/>
            </a:endParaRPr>
          </a:p>
          <a:p>
            <a:pPr lvl="1">
              <a:lnSpc>
                <a:spcPct val="150000"/>
              </a:lnSpc>
            </a:pPr>
            <a:r>
              <a:rPr lang="en-US" altLang="zh-CN" sz="1600" dirty="0">
                <a:latin typeface="+mn-ea"/>
              </a:rPr>
              <a:t>     </a:t>
            </a:r>
            <a:r>
              <a:rPr lang="en-US" altLang="zh-CN" sz="1600" dirty="0">
                <a:latin typeface="+mn-ea"/>
                <a:ea typeface="+mn-ea"/>
              </a:rPr>
              <a:t>export VLLM_VERSION=0.4.0</a:t>
            </a:r>
            <a:endParaRPr lang="en-US" altLang="zh-CN" sz="1600" dirty="0">
              <a:latin typeface="+mn-ea"/>
              <a:ea typeface="+mn-ea"/>
            </a:endParaRPr>
          </a:p>
          <a:p>
            <a:pPr lvl="1">
              <a:lnSpc>
                <a:spcPct val="150000"/>
              </a:lnSpc>
            </a:pPr>
            <a:r>
              <a:rPr lang="en-US" altLang="zh-CN" sz="1600" dirty="0">
                <a:latin typeface="+mn-ea"/>
              </a:rPr>
              <a:t>     </a:t>
            </a:r>
            <a:r>
              <a:rPr lang="en-US" altLang="zh-CN" sz="1600" dirty="0">
                <a:latin typeface="+mn-ea"/>
                <a:ea typeface="+mn-ea"/>
              </a:rPr>
              <a:t>export PYTHON_VERSION=310</a:t>
            </a:r>
            <a:endParaRPr lang="en-US" altLang="zh-CN" sz="1600" dirty="0">
              <a:latin typeface="+mn-ea"/>
              <a:ea typeface="+mn-ea"/>
            </a:endParaRPr>
          </a:p>
          <a:p>
            <a:pPr lvl="1">
              <a:lnSpc>
                <a:spcPct val="150000"/>
              </a:lnSpc>
            </a:pPr>
            <a:r>
              <a:rPr lang="en-US" altLang="zh-CN" sz="1600" dirty="0">
                <a:latin typeface="+mn-ea"/>
              </a:rPr>
              <a:t>     </a:t>
            </a:r>
            <a:r>
              <a:rPr lang="en-US" altLang="zh-CN" sz="1600" dirty="0">
                <a:latin typeface="+mn-ea"/>
                <a:ea typeface="+mn-ea"/>
              </a:rPr>
              <a:t>pip install https://github.com/vllm-project/vllm/releases/download/v${VLLM_VERSION}/vllm-${VLLM_VERSION}+cu118-cp${PYTHON_VERSION}-cp${PYTHON_VERSION}-manylinux1_x86_64.whl --extra-index-url </a:t>
            </a:r>
            <a:r>
              <a:rPr lang="en-US" altLang="zh-CN" sz="1600" dirty="0">
                <a:latin typeface="+mn-ea"/>
                <a:ea typeface="+mn-ea"/>
                <a:hlinkClick r:id="rId1"/>
              </a:rPr>
              <a:t>https://download.pytorch.org/whl/cu118</a:t>
            </a:r>
            <a:endParaRPr lang="en-US" altLang="zh-CN" sz="1800" dirty="0">
              <a:latin typeface="+mn-ea"/>
              <a:ea typeface="+mn-ea"/>
            </a:endParaRPr>
          </a:p>
          <a:p>
            <a:pPr>
              <a:lnSpc>
                <a:spcPct val="150000"/>
              </a:lnSpc>
            </a:pPr>
            <a:r>
              <a:rPr lang="en-US" altLang="zh-CN" sz="2000" dirty="0">
                <a:latin typeface="+mn-ea"/>
                <a:ea typeface="+mn-ea"/>
              </a:rPr>
              <a:t>4</a:t>
            </a:r>
            <a:r>
              <a:rPr lang="zh-CN" altLang="en-US" sz="2000" dirty="0">
                <a:latin typeface="+mn-ea"/>
                <a:ea typeface="+mn-ea"/>
              </a:rPr>
              <a:t>、</a:t>
            </a:r>
            <a:r>
              <a:rPr lang="en-US" altLang="zh-CN" sz="2000" dirty="0">
                <a:latin typeface="+mn-ea"/>
                <a:ea typeface="+mn-ea"/>
              </a:rPr>
              <a:t>(</a:t>
            </a:r>
            <a:r>
              <a:rPr lang="zh-CN" altLang="en-US" sz="2000" dirty="0">
                <a:latin typeface="+mn-ea"/>
                <a:ea typeface="+mn-ea"/>
              </a:rPr>
              <a:t>可选</a:t>
            </a:r>
            <a:r>
              <a:rPr lang="en-US" altLang="zh-CN" sz="2000" dirty="0">
                <a:latin typeface="+mn-ea"/>
                <a:ea typeface="+mn-ea"/>
              </a:rPr>
              <a:t>) </a:t>
            </a:r>
            <a:r>
              <a:rPr lang="zh-CN" altLang="en-US" sz="2000" dirty="0">
                <a:latin typeface="+mn-ea"/>
                <a:ea typeface="+mn-ea"/>
              </a:rPr>
              <a:t>安装</a:t>
            </a:r>
            <a:r>
              <a:rPr lang="en-US" altLang="zh-CN" sz="2000" dirty="0">
                <a:latin typeface="+mn-ea"/>
                <a:ea typeface="+mn-ea"/>
              </a:rPr>
              <a:t>ray</a:t>
            </a:r>
            <a:r>
              <a:rPr lang="zh-CN" altLang="en-US" sz="2000" dirty="0">
                <a:latin typeface="+mn-ea"/>
                <a:ea typeface="+mn-ea"/>
              </a:rPr>
              <a:t>，用于支持分布式服务</a:t>
            </a:r>
            <a:endParaRPr lang="en-US" altLang="zh-CN" sz="2000" dirty="0">
              <a:latin typeface="+mn-ea"/>
              <a:ea typeface="+mn-ea"/>
            </a:endParaRPr>
          </a:p>
          <a:p>
            <a:pPr lvl="1">
              <a:lnSpc>
                <a:spcPct val="150000"/>
              </a:lnSpc>
            </a:pPr>
            <a:r>
              <a:rPr lang="en-US" altLang="zh-CN" sz="1600" dirty="0">
                <a:latin typeface="+mn-ea"/>
                <a:ea typeface="+mn-ea"/>
              </a:rPr>
              <a:t>pip install ray</a:t>
            </a:r>
            <a:endParaRPr lang="en-US" altLang="zh-CN" sz="1600" dirty="0">
              <a:latin typeface="+mn-ea"/>
              <a:ea typeface="+mn-ea"/>
            </a:endParaRPr>
          </a:p>
          <a:p>
            <a:pPr lvl="1">
              <a:lnSpc>
                <a:spcPct val="150000"/>
              </a:lnSpc>
            </a:pPr>
            <a:endParaRPr lang="en-US" altLang="zh-CN" sz="1800" dirty="0">
              <a:latin typeface="+mn-ea"/>
              <a:ea typeface="+mn-ea"/>
            </a:endParaRPr>
          </a:p>
          <a:p>
            <a:pPr lvl="1">
              <a:lnSpc>
                <a:spcPct val="100000"/>
              </a:lnSpc>
            </a:pPr>
            <a:endParaRPr lang="en-US" altLang="zh-CN" sz="2000" dirty="0">
              <a:latin typeface="+mn-ea"/>
              <a:ea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a:t>vLLM</a:t>
            </a:r>
            <a:r>
              <a:rPr lang="zh-CN" altLang="en-US" dirty="0"/>
              <a:t>部署</a:t>
            </a:r>
            <a:r>
              <a:rPr lang="en-US" altLang="zh-CN" dirty="0"/>
              <a:t>Qwen2 LLM</a:t>
            </a:r>
            <a:endParaRPr lang="zh-CN" altLang="en-US" dirty="0"/>
          </a:p>
        </p:txBody>
      </p:sp>
      <p:sp>
        <p:nvSpPr>
          <p:cNvPr id="3" name="内容占位符 2"/>
          <p:cNvSpPr>
            <a:spLocks noGrp="1"/>
          </p:cNvSpPr>
          <p:nvPr>
            <p:ph idx="1"/>
          </p:nvPr>
        </p:nvSpPr>
        <p:spPr>
          <a:xfrm>
            <a:off x="419100" y="1143006"/>
            <a:ext cx="6624251" cy="4659449"/>
          </a:xfrm>
        </p:spPr>
        <p:txBody>
          <a:bodyPr>
            <a:noAutofit/>
          </a:bodyPr>
          <a:lstStyle/>
          <a:p>
            <a:pPr>
              <a:lnSpc>
                <a:spcPct val="150000"/>
              </a:lnSpc>
            </a:pPr>
            <a:r>
              <a:rPr lang="zh-CN" altLang="en-US" sz="2000" b="1" dirty="0">
                <a:latin typeface="+mn-ea"/>
                <a:ea typeface="+mn-ea"/>
              </a:rPr>
              <a:t>一、离线部署</a:t>
            </a:r>
            <a:endParaRPr lang="en-US" altLang="zh-CN" sz="2000" b="1" dirty="0">
              <a:latin typeface="+mn-ea"/>
              <a:ea typeface="+mn-ea"/>
            </a:endParaRPr>
          </a:p>
          <a:p>
            <a:pPr marL="742950" lvl="1" indent="-285750">
              <a:lnSpc>
                <a:spcPct val="100000"/>
              </a:lnSpc>
              <a:buFont typeface="Wingdings" panose="05000000000000000000" pitchFamily="2" charset="2"/>
              <a:buChar char="Ø"/>
            </a:pPr>
            <a:r>
              <a:rPr lang="zh-CN" altLang="en-US" sz="1800" dirty="0">
                <a:latin typeface="+mn-ea"/>
                <a:ea typeface="+mn-ea"/>
              </a:rPr>
              <a:t>基础部署，以</a:t>
            </a:r>
            <a:r>
              <a:rPr lang="en-US" altLang="zh-CN" sz="1800" dirty="0">
                <a:latin typeface="+mn-ea"/>
                <a:ea typeface="+mn-ea"/>
              </a:rPr>
              <a:t>Qwen2-7B-Instruct</a:t>
            </a:r>
            <a:r>
              <a:rPr lang="zh-CN" altLang="en-US" sz="1800" dirty="0">
                <a:latin typeface="+mn-ea"/>
                <a:ea typeface="+mn-ea"/>
              </a:rPr>
              <a:t>为例</a:t>
            </a:r>
            <a:endParaRPr lang="en-US" altLang="zh-CN" sz="1800" dirty="0">
              <a:latin typeface="+mn-ea"/>
              <a:ea typeface="+mn-ea"/>
            </a:endParaRPr>
          </a:p>
          <a:p>
            <a:pPr lvl="2">
              <a:lnSpc>
                <a:spcPct val="100000"/>
              </a:lnSpc>
            </a:pPr>
            <a:r>
              <a:rPr lang="en-US" altLang="zh-CN" sz="1600" dirty="0">
                <a:latin typeface="+mn-ea"/>
                <a:ea typeface="+mn-ea"/>
              </a:rPr>
              <a:t>#</a:t>
            </a:r>
            <a:r>
              <a:rPr lang="zh-CN" altLang="en-US" sz="1600" dirty="0">
                <a:latin typeface="+mn-ea"/>
                <a:ea typeface="+mn-ea"/>
              </a:rPr>
              <a:t>选择</a:t>
            </a:r>
            <a:r>
              <a:rPr lang="en-US" altLang="zh-CN" sz="1600" dirty="0">
                <a:latin typeface="+mn-ea"/>
                <a:ea typeface="+mn-ea"/>
              </a:rPr>
              <a:t>model</a:t>
            </a:r>
            <a:r>
              <a:rPr lang="zh-CN" altLang="en-US" sz="1600" dirty="0">
                <a:latin typeface="+mn-ea"/>
                <a:ea typeface="+mn-ea"/>
              </a:rPr>
              <a:t>所在的路径</a:t>
            </a:r>
            <a:endParaRPr lang="en-US" altLang="zh-CN" sz="1600" dirty="0">
              <a:latin typeface="+mn-ea"/>
              <a:ea typeface="+mn-ea"/>
            </a:endParaRPr>
          </a:p>
          <a:p>
            <a:pPr lvl="2">
              <a:lnSpc>
                <a:spcPct val="100000"/>
              </a:lnSpc>
            </a:pPr>
            <a:r>
              <a:rPr lang="en-US" altLang="zh-CN" sz="1400" dirty="0" err="1">
                <a:latin typeface="+mn-ea"/>
                <a:ea typeface="+mn-ea"/>
              </a:rPr>
              <a:t>llm</a:t>
            </a:r>
            <a:r>
              <a:rPr lang="en-US" altLang="zh-CN" sz="1400" dirty="0">
                <a:latin typeface="+mn-ea"/>
                <a:ea typeface="+mn-ea"/>
              </a:rPr>
              <a:t> = LLM(model="</a:t>
            </a:r>
            <a:r>
              <a:rPr lang="en-US" altLang="zh-CN" sz="1400" dirty="0" err="1">
                <a:latin typeface="+mn-ea"/>
                <a:ea typeface="+mn-ea"/>
              </a:rPr>
              <a:t>Qwen</a:t>
            </a:r>
            <a:r>
              <a:rPr lang="en-US" altLang="zh-CN" sz="1400" dirty="0">
                <a:latin typeface="+mn-ea"/>
                <a:ea typeface="+mn-ea"/>
              </a:rPr>
              <a:t>/Qwen2-7B-Instruct")</a:t>
            </a:r>
            <a:endParaRPr lang="en-US" altLang="zh-CN" sz="1400" dirty="0">
              <a:latin typeface="+mn-ea"/>
              <a:ea typeface="+mn-ea"/>
            </a:endParaRPr>
          </a:p>
          <a:p>
            <a:pPr lvl="1">
              <a:lnSpc>
                <a:spcPct val="100000"/>
              </a:lnSpc>
            </a:pPr>
            <a:endParaRPr lang="en-US" altLang="zh-CN" sz="1800" dirty="0">
              <a:latin typeface="+mn-ea"/>
              <a:ea typeface="+mn-ea"/>
            </a:endParaRPr>
          </a:p>
          <a:p>
            <a:pPr marL="742950" lvl="1" indent="-285750">
              <a:lnSpc>
                <a:spcPct val="100000"/>
              </a:lnSpc>
              <a:buFont typeface="Wingdings" panose="05000000000000000000" pitchFamily="2" charset="2"/>
              <a:buChar char="Ø"/>
            </a:pPr>
            <a:r>
              <a:rPr lang="zh-CN" altLang="en-US" sz="1800" dirty="0">
                <a:latin typeface="+mn-ea"/>
                <a:ea typeface="+mn-ea"/>
              </a:rPr>
              <a:t>多卡分布式部署（如部署 </a:t>
            </a:r>
            <a:r>
              <a:rPr lang="en-US" altLang="zh-CN" sz="1800" dirty="0">
                <a:latin typeface="+mn-ea"/>
                <a:ea typeface="+mn-ea"/>
              </a:rPr>
              <a:t>Qwen2-72B-Instruct </a:t>
            </a:r>
            <a:r>
              <a:rPr lang="zh-CN" altLang="en-US" sz="1800" dirty="0">
                <a:latin typeface="+mn-ea"/>
                <a:ea typeface="+mn-ea"/>
              </a:rPr>
              <a:t>这样的大模型，单个</a:t>
            </a:r>
            <a:r>
              <a:rPr lang="en-US" altLang="zh-CN" sz="1800" dirty="0">
                <a:latin typeface="+mn-ea"/>
                <a:ea typeface="+mn-ea"/>
              </a:rPr>
              <a:t>GPU</a:t>
            </a:r>
            <a:r>
              <a:rPr lang="zh-CN" altLang="en-US" sz="1800" dirty="0">
                <a:latin typeface="+mn-ea"/>
                <a:ea typeface="+mn-ea"/>
              </a:rPr>
              <a:t>无法支撑其在线服务）</a:t>
            </a:r>
            <a:endParaRPr lang="en-US" altLang="zh-CN" sz="1800" dirty="0">
              <a:latin typeface="+mn-ea"/>
              <a:ea typeface="+mn-ea"/>
            </a:endParaRPr>
          </a:p>
          <a:p>
            <a:pPr lvl="2">
              <a:lnSpc>
                <a:spcPct val="100000"/>
              </a:lnSpc>
            </a:pPr>
            <a:r>
              <a:rPr lang="en-US" altLang="zh-CN" sz="1400" dirty="0" err="1">
                <a:latin typeface="+mn-ea"/>
                <a:ea typeface="+mn-ea"/>
              </a:rPr>
              <a:t>llm</a:t>
            </a:r>
            <a:r>
              <a:rPr lang="en-US" altLang="zh-CN" sz="1400" dirty="0">
                <a:latin typeface="+mn-ea"/>
                <a:ea typeface="+mn-ea"/>
              </a:rPr>
              <a:t> = LLM(model="</a:t>
            </a:r>
            <a:r>
              <a:rPr lang="en-US" altLang="zh-CN" sz="1400" dirty="0" err="1">
                <a:latin typeface="+mn-ea"/>
                <a:ea typeface="+mn-ea"/>
              </a:rPr>
              <a:t>Qwen</a:t>
            </a:r>
            <a:r>
              <a:rPr lang="en-US" altLang="zh-CN" sz="1400" dirty="0">
                <a:latin typeface="+mn-ea"/>
                <a:ea typeface="+mn-ea"/>
              </a:rPr>
              <a:t>/Qwen2-72B-Instruct", </a:t>
            </a:r>
            <a:r>
              <a:rPr lang="en-US" altLang="zh-CN" sz="1400" dirty="0" err="1">
                <a:latin typeface="+mn-ea"/>
                <a:ea typeface="+mn-ea"/>
              </a:rPr>
              <a:t>tensor_parallel_size</a:t>
            </a:r>
            <a:r>
              <a:rPr lang="en-US" altLang="zh-CN" sz="1400" dirty="0">
                <a:latin typeface="+mn-ea"/>
                <a:ea typeface="+mn-ea"/>
              </a:rPr>
              <a:t>=4)</a:t>
            </a:r>
            <a:endParaRPr lang="en-US" altLang="zh-CN" sz="1400" dirty="0">
              <a:latin typeface="+mn-ea"/>
              <a:ea typeface="+mn-ea"/>
            </a:endParaRPr>
          </a:p>
          <a:p>
            <a:pPr lvl="1">
              <a:lnSpc>
                <a:spcPct val="100000"/>
              </a:lnSpc>
            </a:pPr>
            <a:endParaRPr lang="en-US" altLang="zh-CN" sz="2000" dirty="0">
              <a:latin typeface="+mn-ea"/>
              <a:ea typeface="+mn-ea"/>
            </a:endParaRPr>
          </a:p>
          <a:p>
            <a:pPr marL="800100" lvl="1" indent="-342900">
              <a:lnSpc>
                <a:spcPct val="100000"/>
              </a:lnSpc>
              <a:buFont typeface="Wingdings" panose="05000000000000000000" pitchFamily="2" charset="2"/>
              <a:buChar char="Ø"/>
            </a:pPr>
            <a:r>
              <a:rPr lang="zh-CN" altLang="en-US" sz="2000" dirty="0">
                <a:latin typeface="+mn-ea"/>
                <a:ea typeface="+mn-ea"/>
              </a:rPr>
              <a:t>部署量化模型</a:t>
            </a:r>
            <a:endParaRPr lang="en-US" altLang="zh-CN" sz="2000" dirty="0">
              <a:latin typeface="+mn-ea"/>
              <a:ea typeface="+mn-ea"/>
            </a:endParaRPr>
          </a:p>
          <a:p>
            <a:pPr lvl="2">
              <a:lnSpc>
                <a:spcPct val="100000"/>
              </a:lnSpc>
            </a:pPr>
            <a:r>
              <a:rPr lang="en-US" altLang="zh-CN" sz="1400" dirty="0" err="1">
                <a:latin typeface="+mn-ea"/>
                <a:ea typeface="+mn-ea"/>
              </a:rPr>
              <a:t>llm</a:t>
            </a:r>
            <a:r>
              <a:rPr lang="en-US" altLang="zh-CN" sz="1400" dirty="0">
                <a:latin typeface="+mn-ea"/>
                <a:ea typeface="+mn-ea"/>
              </a:rPr>
              <a:t> = LLM(model="</a:t>
            </a:r>
            <a:r>
              <a:rPr lang="en-US" altLang="zh-CN" sz="1400" dirty="0" err="1">
                <a:latin typeface="+mn-ea"/>
                <a:ea typeface="+mn-ea"/>
              </a:rPr>
              <a:t>Qwen</a:t>
            </a:r>
            <a:r>
              <a:rPr lang="en-US" altLang="zh-CN" sz="1400" dirty="0">
                <a:latin typeface="+mn-ea"/>
                <a:ea typeface="+mn-ea"/>
              </a:rPr>
              <a:t>/Qwen2-7B-Instruct-AWQ", quantization="</a:t>
            </a:r>
            <a:r>
              <a:rPr lang="en-US" altLang="zh-CN" sz="1400" dirty="0" err="1">
                <a:latin typeface="+mn-ea"/>
                <a:ea typeface="+mn-ea"/>
              </a:rPr>
              <a:t>awq</a:t>
            </a:r>
            <a:r>
              <a:rPr lang="en-US" altLang="zh-CN" sz="1400" dirty="0">
                <a:latin typeface="+mn-ea"/>
                <a:ea typeface="+mn-ea"/>
              </a:rPr>
              <a:t>")</a:t>
            </a:r>
            <a:endParaRPr lang="en-US" altLang="zh-CN" sz="1400" dirty="0">
              <a:latin typeface="+mn-ea"/>
              <a:ea typeface="+mn-ea"/>
            </a:endParaRPr>
          </a:p>
          <a:p>
            <a:pPr lvl="2">
              <a:lnSpc>
                <a:spcPct val="100000"/>
              </a:lnSpc>
            </a:pPr>
            <a:r>
              <a:rPr lang="en-US" altLang="zh-CN" sz="1400" b="0" i="0" dirty="0" err="1">
                <a:solidFill>
                  <a:srgbClr val="000000"/>
                </a:solidFill>
                <a:effectLst/>
                <a:latin typeface="+mn-ea"/>
                <a:ea typeface="+mn-ea"/>
              </a:rPr>
              <a:t>vLLM</a:t>
            </a:r>
            <a:r>
              <a:rPr lang="en-US" altLang="zh-CN" sz="1400" b="0" i="0" dirty="0">
                <a:solidFill>
                  <a:srgbClr val="000000"/>
                </a:solidFill>
                <a:effectLst/>
                <a:latin typeface="+mn-ea"/>
                <a:ea typeface="+mn-ea"/>
              </a:rPr>
              <a:t> </a:t>
            </a:r>
            <a:r>
              <a:rPr lang="zh-CN" altLang="en-US" sz="1400" b="0" i="0" dirty="0">
                <a:solidFill>
                  <a:srgbClr val="000000"/>
                </a:solidFill>
                <a:effectLst/>
                <a:latin typeface="+mn-ea"/>
                <a:ea typeface="+mn-ea"/>
              </a:rPr>
              <a:t>支持多种类型的量化模型，例如 </a:t>
            </a:r>
            <a:r>
              <a:rPr lang="en-US" altLang="zh-CN" sz="1400" b="0" i="0" dirty="0">
                <a:solidFill>
                  <a:srgbClr val="000000"/>
                </a:solidFill>
                <a:effectLst/>
                <a:latin typeface="+mn-ea"/>
                <a:ea typeface="+mn-ea"/>
              </a:rPr>
              <a:t>AWQ</a:t>
            </a:r>
            <a:r>
              <a:rPr lang="zh-CN" altLang="en-US" sz="1400" b="0" i="0" dirty="0">
                <a:solidFill>
                  <a:srgbClr val="000000"/>
                </a:solidFill>
                <a:effectLst/>
                <a:latin typeface="+mn-ea"/>
                <a:ea typeface="+mn-ea"/>
              </a:rPr>
              <a:t>、</a:t>
            </a:r>
            <a:r>
              <a:rPr lang="en-US" altLang="zh-CN" sz="1400" b="0" i="0" dirty="0">
                <a:solidFill>
                  <a:srgbClr val="000000"/>
                </a:solidFill>
                <a:effectLst/>
                <a:latin typeface="+mn-ea"/>
                <a:ea typeface="+mn-ea"/>
              </a:rPr>
              <a:t>GPTQ</a:t>
            </a:r>
            <a:r>
              <a:rPr lang="zh-CN" altLang="en-US" sz="1400" b="0" i="0" dirty="0">
                <a:solidFill>
                  <a:srgbClr val="000000"/>
                </a:solidFill>
                <a:effectLst/>
                <a:latin typeface="+mn-ea"/>
                <a:ea typeface="+mn-ea"/>
              </a:rPr>
              <a:t>、</a:t>
            </a:r>
            <a:r>
              <a:rPr lang="en-US" altLang="zh-CN" sz="1400" b="0" i="0" dirty="0" err="1">
                <a:solidFill>
                  <a:srgbClr val="000000"/>
                </a:solidFill>
                <a:effectLst/>
                <a:latin typeface="+mn-ea"/>
                <a:ea typeface="+mn-ea"/>
              </a:rPr>
              <a:t>SqueezeLLM</a:t>
            </a:r>
            <a:r>
              <a:rPr lang="en-US" altLang="zh-CN" sz="1400" b="0" i="0" dirty="0">
                <a:solidFill>
                  <a:srgbClr val="000000"/>
                </a:solidFill>
                <a:effectLst/>
                <a:latin typeface="+mn-ea"/>
                <a:ea typeface="+mn-ea"/>
              </a:rPr>
              <a:t> </a:t>
            </a:r>
            <a:r>
              <a:rPr lang="zh-CN" altLang="en-US" sz="1400" b="0" i="0" dirty="0">
                <a:solidFill>
                  <a:srgbClr val="000000"/>
                </a:solidFill>
                <a:effectLst/>
                <a:latin typeface="+mn-ea"/>
                <a:ea typeface="+mn-ea"/>
              </a:rPr>
              <a:t>等，分别传入</a:t>
            </a:r>
            <a:r>
              <a:rPr lang="en-US" altLang="zh-CN" sz="1400" b="0" i="0" dirty="0" err="1">
                <a:solidFill>
                  <a:srgbClr val="000000"/>
                </a:solidFill>
                <a:effectLst/>
                <a:latin typeface="+mn-ea"/>
                <a:ea typeface="+mn-ea"/>
              </a:rPr>
              <a:t>awq</a:t>
            </a:r>
            <a:r>
              <a:rPr lang="zh-CN" altLang="en-US" sz="1400" dirty="0">
                <a:solidFill>
                  <a:srgbClr val="000000"/>
                </a:solidFill>
                <a:latin typeface="+mn-ea"/>
                <a:ea typeface="+mn-ea"/>
              </a:rPr>
              <a:t>、</a:t>
            </a:r>
            <a:r>
              <a:rPr lang="en-US" altLang="zh-CN" sz="1400" dirty="0" err="1">
                <a:solidFill>
                  <a:srgbClr val="000000"/>
                </a:solidFill>
                <a:latin typeface="+mn-ea"/>
                <a:ea typeface="+mn-ea"/>
              </a:rPr>
              <a:t>gptq</a:t>
            </a:r>
            <a:r>
              <a:rPr lang="zh-CN" altLang="en-US" sz="1400" dirty="0">
                <a:solidFill>
                  <a:srgbClr val="000000"/>
                </a:solidFill>
                <a:latin typeface="+mn-ea"/>
                <a:ea typeface="+mn-ea"/>
              </a:rPr>
              <a:t>、</a:t>
            </a:r>
            <a:r>
              <a:rPr lang="en-US" altLang="zh-CN" sz="1400" b="0" i="0" dirty="0">
                <a:solidFill>
                  <a:srgbClr val="222832"/>
                </a:solidFill>
                <a:effectLst/>
                <a:latin typeface="+mn-ea"/>
                <a:ea typeface="+mn-ea"/>
              </a:rPr>
              <a:t> </a:t>
            </a:r>
            <a:r>
              <a:rPr lang="en-US" altLang="zh-CN" sz="1400" b="0" i="0" dirty="0" err="1">
                <a:solidFill>
                  <a:srgbClr val="222832"/>
                </a:solidFill>
                <a:effectLst/>
                <a:latin typeface="+mn-ea"/>
                <a:ea typeface="+mn-ea"/>
              </a:rPr>
              <a:t>squeezellm</a:t>
            </a:r>
            <a:r>
              <a:rPr lang="zh-CN" altLang="en-US" sz="1400" b="0" i="0" dirty="0">
                <a:solidFill>
                  <a:srgbClr val="222832"/>
                </a:solidFill>
                <a:effectLst/>
                <a:latin typeface="+mn-ea"/>
                <a:ea typeface="+mn-ea"/>
              </a:rPr>
              <a:t>等</a:t>
            </a:r>
            <a:endParaRPr lang="en-US" altLang="zh-CN" sz="1400" dirty="0">
              <a:latin typeface="+mn-ea"/>
              <a:ea typeface="+mn-ea"/>
            </a:endParaRPr>
          </a:p>
        </p:txBody>
      </p:sp>
      <p:pic>
        <p:nvPicPr>
          <p:cNvPr id="5" name="图片 4"/>
          <p:cNvPicPr>
            <a:picLocks noChangeAspect="1"/>
          </p:cNvPicPr>
          <p:nvPr/>
        </p:nvPicPr>
        <p:blipFill>
          <a:blip r:embed="rId1"/>
          <a:stretch>
            <a:fillRect/>
          </a:stretch>
        </p:blipFill>
        <p:spPr>
          <a:xfrm>
            <a:off x="7293633" y="1143006"/>
            <a:ext cx="4811871" cy="567336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a:t>vLLM</a:t>
            </a:r>
            <a:r>
              <a:rPr lang="zh-CN" altLang="en-US" dirty="0"/>
              <a:t>部署</a:t>
            </a:r>
            <a:r>
              <a:rPr lang="en-US" altLang="zh-CN" dirty="0"/>
              <a:t>Qwen2 LLM</a:t>
            </a:r>
            <a:endParaRPr lang="zh-CN" altLang="en-US" dirty="0"/>
          </a:p>
        </p:txBody>
      </p:sp>
      <p:sp>
        <p:nvSpPr>
          <p:cNvPr id="3" name="内容占位符 2"/>
          <p:cNvSpPr>
            <a:spLocks noGrp="1"/>
          </p:cNvSpPr>
          <p:nvPr>
            <p:ph idx="1"/>
          </p:nvPr>
        </p:nvSpPr>
        <p:spPr>
          <a:xfrm>
            <a:off x="419100" y="994719"/>
            <a:ext cx="11566954" cy="5715000"/>
          </a:xfrm>
        </p:spPr>
        <p:txBody>
          <a:bodyPr>
            <a:noAutofit/>
          </a:bodyPr>
          <a:lstStyle/>
          <a:p>
            <a:pPr>
              <a:lnSpc>
                <a:spcPct val="150000"/>
              </a:lnSpc>
            </a:pPr>
            <a:r>
              <a:rPr lang="zh-CN" altLang="en-US" sz="2000" b="1" dirty="0">
                <a:latin typeface="+mn-ea"/>
                <a:ea typeface="+mn-ea"/>
              </a:rPr>
              <a:t>二、适配</a:t>
            </a:r>
            <a:r>
              <a:rPr lang="en-US" altLang="zh-CN" sz="2000" b="1" dirty="0" err="1">
                <a:latin typeface="+mn-ea"/>
                <a:ea typeface="+mn-ea"/>
              </a:rPr>
              <a:t>OpenAI</a:t>
            </a:r>
            <a:r>
              <a:rPr lang="en-US" altLang="zh-CN" sz="2000" b="1" dirty="0">
                <a:latin typeface="+mn-ea"/>
                <a:ea typeface="+mn-ea"/>
              </a:rPr>
              <a:t>-API</a:t>
            </a:r>
            <a:r>
              <a:rPr lang="zh-CN" altLang="en-US" sz="2000" b="1" dirty="0">
                <a:latin typeface="+mn-ea"/>
                <a:ea typeface="+mn-ea"/>
              </a:rPr>
              <a:t>的</a:t>
            </a:r>
            <a:r>
              <a:rPr lang="en-US" altLang="zh-CN" sz="2000" b="1" dirty="0">
                <a:latin typeface="+mn-ea"/>
                <a:ea typeface="+mn-ea"/>
              </a:rPr>
              <a:t>API</a:t>
            </a:r>
            <a:r>
              <a:rPr lang="zh-CN" altLang="en-US" sz="2000" b="1" dirty="0">
                <a:latin typeface="+mn-ea"/>
                <a:ea typeface="+mn-ea"/>
              </a:rPr>
              <a:t>服务</a:t>
            </a:r>
            <a:endParaRPr lang="en-US" altLang="zh-CN" sz="2000" b="1" dirty="0">
              <a:latin typeface="+mn-ea"/>
              <a:ea typeface="+mn-ea"/>
            </a:endParaRPr>
          </a:p>
          <a:p>
            <a:pPr lvl="1">
              <a:lnSpc>
                <a:spcPct val="100000"/>
              </a:lnSpc>
            </a:pPr>
            <a:r>
              <a:rPr lang="zh-CN" altLang="en-US" sz="1800" dirty="0">
                <a:latin typeface="+mn-ea"/>
                <a:ea typeface="+mn-ea"/>
              </a:rPr>
              <a:t>默认情况下，它将在</a:t>
            </a:r>
            <a:r>
              <a:rPr lang="en-US" altLang="zh-CN" sz="1800" dirty="0">
                <a:latin typeface="+mn-ea"/>
                <a:ea typeface="+mn-ea"/>
                <a:hlinkClick r:id="rId1"/>
              </a:rPr>
              <a:t>http://localhost:8000</a:t>
            </a:r>
            <a:r>
              <a:rPr lang="zh-CN" altLang="en-US" sz="1800" dirty="0">
                <a:latin typeface="+mn-ea"/>
                <a:ea typeface="+mn-ea"/>
              </a:rPr>
              <a:t>启动服务器，可以通过</a:t>
            </a:r>
            <a:r>
              <a:rPr lang="en-US" altLang="zh-CN" sz="1800" dirty="0">
                <a:latin typeface="+mn-ea"/>
                <a:ea typeface="+mn-ea"/>
              </a:rPr>
              <a:t>--host</a:t>
            </a:r>
            <a:r>
              <a:rPr lang="zh-CN" altLang="en-US" sz="1800" dirty="0">
                <a:latin typeface="+mn-ea"/>
                <a:ea typeface="+mn-ea"/>
              </a:rPr>
              <a:t>和</a:t>
            </a:r>
            <a:r>
              <a:rPr lang="en-US" altLang="zh-CN" sz="1800" dirty="0">
                <a:latin typeface="+mn-ea"/>
                <a:ea typeface="+mn-ea"/>
              </a:rPr>
              <a:t>--post</a:t>
            </a:r>
            <a:r>
              <a:rPr lang="zh-CN" altLang="en-US" sz="1800" dirty="0">
                <a:latin typeface="+mn-ea"/>
                <a:ea typeface="+mn-ea"/>
              </a:rPr>
              <a:t>参数来自定义地址。</a:t>
            </a:r>
            <a:endParaRPr lang="en-US" altLang="zh-CN" sz="1800" dirty="0">
              <a:latin typeface="+mn-ea"/>
              <a:ea typeface="+mn-ea"/>
            </a:endParaRPr>
          </a:p>
          <a:p>
            <a:pPr lvl="1">
              <a:lnSpc>
                <a:spcPct val="100000"/>
              </a:lnSpc>
            </a:pPr>
            <a:r>
              <a:rPr lang="zh-CN" altLang="en-US" sz="1800" dirty="0">
                <a:latin typeface="+mn-ea"/>
                <a:ea typeface="+mn-ea"/>
              </a:rPr>
              <a:t>其他常用的参数：</a:t>
            </a:r>
            <a:endParaRPr lang="en-US" altLang="zh-CN" sz="1050" dirty="0">
              <a:latin typeface="+mn-ea"/>
              <a:ea typeface="+mn-ea"/>
            </a:endParaRPr>
          </a:p>
          <a:p>
            <a:pPr lvl="1">
              <a:lnSpc>
                <a:spcPct val="100000"/>
              </a:lnSpc>
            </a:pPr>
            <a:r>
              <a:rPr lang="en-US" altLang="zh-CN" sz="1200" b="1" dirty="0">
                <a:latin typeface="+mn-ea"/>
                <a:ea typeface="+mn-ea"/>
              </a:rPr>
              <a:t>--model</a:t>
            </a:r>
            <a:endParaRPr lang="en-US" altLang="zh-CN" sz="1200" dirty="0">
              <a:latin typeface="+mn-ea"/>
              <a:ea typeface="+mn-ea"/>
            </a:endParaRPr>
          </a:p>
          <a:p>
            <a:pPr marL="1200150" lvl="2" indent="-285750">
              <a:lnSpc>
                <a:spcPct val="100000"/>
              </a:lnSpc>
              <a:buFont typeface="Arial" panose="020B0604020202020204" pitchFamily="34" charset="0"/>
              <a:buChar char="•"/>
            </a:pPr>
            <a:r>
              <a:rPr lang="zh-CN" altLang="en-US" sz="1050" dirty="0">
                <a:latin typeface="+mn-ea"/>
                <a:ea typeface="+mn-ea"/>
              </a:rPr>
              <a:t>使用的模型的名称或路径。</a:t>
            </a:r>
            <a:endParaRPr lang="zh-CN" altLang="en-US" sz="1050" dirty="0">
              <a:latin typeface="+mn-ea"/>
              <a:ea typeface="+mn-ea"/>
            </a:endParaRPr>
          </a:p>
          <a:p>
            <a:pPr marL="1200150" lvl="2" indent="-285750">
              <a:lnSpc>
                <a:spcPct val="100000"/>
              </a:lnSpc>
              <a:buFont typeface="Arial" panose="020B0604020202020204" pitchFamily="34" charset="0"/>
              <a:buChar char="•"/>
            </a:pPr>
            <a:r>
              <a:rPr lang="zh-CN" altLang="en-US" sz="1050" dirty="0">
                <a:latin typeface="+mn-ea"/>
                <a:ea typeface="+mn-ea"/>
              </a:rPr>
              <a:t>默认值：“</a:t>
            </a:r>
            <a:r>
              <a:rPr lang="en-US" altLang="zh-CN" sz="1050" dirty="0" err="1">
                <a:latin typeface="+mn-ea"/>
                <a:ea typeface="+mn-ea"/>
              </a:rPr>
              <a:t>facebook</a:t>
            </a:r>
            <a:r>
              <a:rPr lang="en-US" altLang="zh-CN" sz="1050" dirty="0">
                <a:latin typeface="+mn-ea"/>
                <a:ea typeface="+mn-ea"/>
              </a:rPr>
              <a:t>/opt-125m”</a:t>
            </a:r>
            <a:endParaRPr lang="en-US" altLang="zh-CN" sz="1050" dirty="0">
              <a:latin typeface="+mn-ea"/>
              <a:ea typeface="+mn-ea"/>
            </a:endParaRPr>
          </a:p>
          <a:p>
            <a:pPr lvl="1">
              <a:lnSpc>
                <a:spcPct val="100000"/>
              </a:lnSpc>
            </a:pPr>
            <a:r>
              <a:rPr lang="en-US" altLang="zh-CN" sz="1200" b="1" dirty="0">
                <a:latin typeface="+mn-ea"/>
                <a:ea typeface="+mn-ea"/>
              </a:rPr>
              <a:t>--served-model-name</a:t>
            </a:r>
            <a:endParaRPr lang="en-US" altLang="zh-CN" sz="1200" b="1" dirty="0">
              <a:latin typeface="+mn-ea"/>
              <a:ea typeface="+mn-ea"/>
            </a:endParaRPr>
          </a:p>
          <a:p>
            <a:pPr marL="1085850" lvl="2" indent="-171450">
              <a:lnSpc>
                <a:spcPct val="100000"/>
              </a:lnSpc>
              <a:buFont typeface="Arial" panose="020B0604020202020204" pitchFamily="34" charset="0"/>
              <a:buChar char="•"/>
            </a:pPr>
            <a:r>
              <a:rPr lang="zh-CN" altLang="en-US" sz="1050" dirty="0">
                <a:latin typeface="+mn-ea"/>
                <a:ea typeface="+mn-ea"/>
              </a:rPr>
              <a:t>在</a:t>
            </a:r>
            <a:r>
              <a:rPr lang="en-US" altLang="zh-CN" sz="1050" dirty="0">
                <a:latin typeface="+mn-ea"/>
                <a:ea typeface="+mn-ea"/>
              </a:rPr>
              <a:t>API</a:t>
            </a:r>
            <a:r>
              <a:rPr lang="zh-CN" altLang="en-US" sz="1050" dirty="0">
                <a:latin typeface="+mn-ea"/>
                <a:ea typeface="+mn-ea"/>
              </a:rPr>
              <a:t>中使用的模型名称。如果提供了多个名称，服务器将对任何提供的名称作出响应。响应中的模型字段将使用此列表中的第一个名称。如果未指定，模型名称将与 </a:t>
            </a:r>
            <a:r>
              <a:rPr lang="en-US" altLang="zh-CN" sz="1050" dirty="0">
                <a:latin typeface="+mn-ea"/>
                <a:ea typeface="+mn-ea"/>
              </a:rPr>
              <a:t>–model </a:t>
            </a:r>
            <a:r>
              <a:rPr lang="zh-CN" altLang="en-US" sz="1050" dirty="0">
                <a:latin typeface="+mn-ea"/>
                <a:ea typeface="+mn-ea"/>
              </a:rPr>
              <a:t>参数相同。请注意，这些名称也会被用作 </a:t>
            </a:r>
            <a:r>
              <a:rPr lang="en-US" altLang="zh-CN" sz="1050" dirty="0">
                <a:latin typeface="+mn-ea"/>
                <a:ea typeface="+mn-ea"/>
              </a:rPr>
              <a:t>Prometheus </a:t>
            </a:r>
            <a:r>
              <a:rPr lang="zh-CN" altLang="en-US" sz="1050" dirty="0">
                <a:latin typeface="+mn-ea"/>
                <a:ea typeface="+mn-ea"/>
              </a:rPr>
              <a:t>监控指标中 </a:t>
            </a:r>
            <a:r>
              <a:rPr lang="en-US" altLang="zh-CN" sz="1050" dirty="0" err="1">
                <a:latin typeface="+mn-ea"/>
                <a:ea typeface="+mn-ea"/>
              </a:rPr>
              <a:t>model_name</a:t>
            </a:r>
            <a:r>
              <a:rPr lang="en-US" altLang="zh-CN" sz="1050" dirty="0">
                <a:latin typeface="+mn-ea"/>
                <a:ea typeface="+mn-ea"/>
              </a:rPr>
              <a:t> </a:t>
            </a:r>
            <a:r>
              <a:rPr lang="zh-CN" altLang="en-US" sz="1050" dirty="0">
                <a:latin typeface="+mn-ea"/>
                <a:ea typeface="+mn-ea"/>
              </a:rPr>
              <a:t>标签的内容。如果提供了多个名称，指标标签将采用第一个名称。</a:t>
            </a:r>
            <a:endParaRPr lang="en-US" altLang="zh-CN" sz="1050" dirty="0">
              <a:latin typeface="+mn-ea"/>
              <a:ea typeface="+mn-ea"/>
            </a:endParaRPr>
          </a:p>
          <a:p>
            <a:pPr lvl="1">
              <a:lnSpc>
                <a:spcPct val="100000"/>
              </a:lnSpc>
            </a:pPr>
            <a:r>
              <a:rPr lang="en-US" altLang="zh-CN" sz="1200" b="1" dirty="0">
                <a:latin typeface="+mn-ea"/>
                <a:ea typeface="+mn-ea"/>
              </a:rPr>
              <a:t>--max-model-</a:t>
            </a:r>
            <a:r>
              <a:rPr lang="en-US" altLang="zh-CN" sz="1200" b="1" dirty="0" err="1">
                <a:latin typeface="+mn-ea"/>
                <a:ea typeface="+mn-ea"/>
              </a:rPr>
              <a:t>len</a:t>
            </a:r>
            <a:endParaRPr lang="en-US" altLang="zh-CN" sz="1200" dirty="0">
              <a:latin typeface="+mn-ea"/>
              <a:ea typeface="+mn-ea"/>
            </a:endParaRPr>
          </a:p>
          <a:p>
            <a:pPr marL="1200150" lvl="2" indent="-285750">
              <a:lnSpc>
                <a:spcPct val="100000"/>
              </a:lnSpc>
              <a:buFont typeface="Arial" panose="020B0604020202020204" pitchFamily="34" charset="0"/>
              <a:buChar char="•"/>
            </a:pPr>
            <a:r>
              <a:rPr lang="zh-CN" altLang="en-US" sz="1050" dirty="0">
                <a:latin typeface="+mn-ea"/>
                <a:ea typeface="+mn-ea"/>
              </a:rPr>
              <a:t>模型上下文长度。如果未指定，将自动从模型配置中派生。</a:t>
            </a:r>
            <a:endParaRPr lang="zh-CN" altLang="en-US" sz="1050" dirty="0">
              <a:latin typeface="+mn-ea"/>
              <a:ea typeface="+mn-ea"/>
            </a:endParaRPr>
          </a:p>
          <a:p>
            <a:pPr lvl="1">
              <a:lnSpc>
                <a:spcPct val="100000"/>
              </a:lnSpc>
            </a:pPr>
            <a:r>
              <a:rPr lang="en-US" altLang="zh-CN" sz="1200" b="1" dirty="0">
                <a:latin typeface="+mn-ea"/>
                <a:ea typeface="+mn-ea"/>
              </a:rPr>
              <a:t>--</a:t>
            </a:r>
            <a:r>
              <a:rPr lang="en-US" altLang="zh-CN" sz="1200" b="1" dirty="0" err="1">
                <a:latin typeface="+mn-ea"/>
                <a:ea typeface="+mn-ea"/>
              </a:rPr>
              <a:t>gpu</a:t>
            </a:r>
            <a:r>
              <a:rPr lang="en-US" altLang="zh-CN" sz="1200" b="1" dirty="0">
                <a:latin typeface="+mn-ea"/>
                <a:ea typeface="+mn-ea"/>
              </a:rPr>
              <a:t>-memory-utilization</a:t>
            </a:r>
            <a:endParaRPr lang="en-US" altLang="zh-CN" sz="1200" dirty="0">
              <a:latin typeface="+mn-ea"/>
              <a:ea typeface="+mn-ea"/>
            </a:endParaRPr>
          </a:p>
          <a:p>
            <a:pPr marL="1200150" lvl="2" indent="-285750">
              <a:lnSpc>
                <a:spcPct val="100000"/>
              </a:lnSpc>
              <a:buFont typeface="Arial" panose="020B0604020202020204" pitchFamily="34" charset="0"/>
              <a:buChar char="•"/>
            </a:pPr>
            <a:r>
              <a:rPr lang="zh-CN" altLang="en-US" sz="1050" dirty="0">
                <a:latin typeface="+mn-ea"/>
                <a:ea typeface="+mn-ea"/>
              </a:rPr>
              <a:t>用于模型执行器的 </a:t>
            </a:r>
            <a:r>
              <a:rPr lang="en-US" altLang="zh-CN" sz="1050" dirty="0">
                <a:latin typeface="+mn-ea"/>
                <a:ea typeface="+mn-ea"/>
              </a:rPr>
              <a:t>GPU </a:t>
            </a:r>
            <a:r>
              <a:rPr lang="zh-CN" altLang="en-US" sz="1050" dirty="0">
                <a:latin typeface="+mn-ea"/>
                <a:ea typeface="+mn-ea"/>
              </a:rPr>
              <a:t>内存比例，范围从 </a:t>
            </a:r>
            <a:r>
              <a:rPr lang="en-US" altLang="zh-CN" sz="1050" dirty="0">
                <a:latin typeface="+mn-ea"/>
                <a:ea typeface="+mn-ea"/>
              </a:rPr>
              <a:t>0 </a:t>
            </a:r>
            <a:r>
              <a:rPr lang="zh-CN" altLang="en-US" sz="1050" dirty="0">
                <a:latin typeface="+mn-ea"/>
                <a:ea typeface="+mn-ea"/>
              </a:rPr>
              <a:t>到 </a:t>
            </a:r>
            <a:r>
              <a:rPr lang="en-US" altLang="zh-CN" sz="1050" dirty="0">
                <a:latin typeface="+mn-ea"/>
                <a:ea typeface="+mn-ea"/>
              </a:rPr>
              <a:t>1</a:t>
            </a:r>
            <a:r>
              <a:rPr lang="zh-CN" altLang="en-US" sz="1050" dirty="0">
                <a:latin typeface="+mn-ea"/>
                <a:ea typeface="+mn-ea"/>
              </a:rPr>
              <a:t>。例如，值 </a:t>
            </a:r>
            <a:r>
              <a:rPr lang="en-US" altLang="zh-CN" sz="1050" dirty="0">
                <a:latin typeface="+mn-ea"/>
                <a:ea typeface="+mn-ea"/>
              </a:rPr>
              <a:t>0.5 </a:t>
            </a:r>
            <a:r>
              <a:rPr lang="zh-CN" altLang="en-US" sz="1050" dirty="0">
                <a:latin typeface="+mn-ea"/>
                <a:ea typeface="+mn-ea"/>
              </a:rPr>
              <a:t>表示 </a:t>
            </a:r>
            <a:r>
              <a:rPr lang="en-US" altLang="zh-CN" sz="1050" dirty="0">
                <a:latin typeface="+mn-ea"/>
                <a:ea typeface="+mn-ea"/>
              </a:rPr>
              <a:t>50% </a:t>
            </a:r>
            <a:r>
              <a:rPr lang="zh-CN" altLang="en-US" sz="1050" dirty="0">
                <a:latin typeface="+mn-ea"/>
                <a:ea typeface="+mn-ea"/>
              </a:rPr>
              <a:t>的 </a:t>
            </a:r>
            <a:r>
              <a:rPr lang="en-US" altLang="zh-CN" sz="1050" dirty="0">
                <a:latin typeface="+mn-ea"/>
                <a:ea typeface="+mn-ea"/>
              </a:rPr>
              <a:t>GPU </a:t>
            </a:r>
            <a:r>
              <a:rPr lang="zh-CN" altLang="en-US" sz="1050" dirty="0">
                <a:latin typeface="+mn-ea"/>
                <a:ea typeface="+mn-ea"/>
              </a:rPr>
              <a:t>内存利用率。如果未指定，将使用默认值 </a:t>
            </a:r>
            <a:r>
              <a:rPr lang="en-US" altLang="zh-CN" sz="1050" dirty="0">
                <a:latin typeface="+mn-ea"/>
                <a:ea typeface="+mn-ea"/>
              </a:rPr>
              <a:t>0.9</a:t>
            </a:r>
            <a:r>
              <a:rPr lang="zh-CN" altLang="en-US" sz="1050" dirty="0">
                <a:latin typeface="+mn-ea"/>
                <a:ea typeface="+mn-ea"/>
              </a:rPr>
              <a:t>。</a:t>
            </a:r>
            <a:endParaRPr lang="zh-CN" altLang="en-US" sz="1050" dirty="0">
              <a:latin typeface="+mn-ea"/>
              <a:ea typeface="+mn-ea"/>
            </a:endParaRPr>
          </a:p>
          <a:p>
            <a:pPr marL="1200150" lvl="2" indent="-285750">
              <a:lnSpc>
                <a:spcPct val="100000"/>
              </a:lnSpc>
              <a:buFont typeface="Arial" panose="020B0604020202020204" pitchFamily="34" charset="0"/>
              <a:buChar char="•"/>
            </a:pPr>
            <a:r>
              <a:rPr lang="zh-CN" altLang="en-US" sz="1050" dirty="0">
                <a:latin typeface="+mn-ea"/>
                <a:ea typeface="+mn-ea"/>
              </a:rPr>
              <a:t>默认值：</a:t>
            </a:r>
            <a:r>
              <a:rPr lang="en-US" altLang="zh-CN" sz="1050" dirty="0">
                <a:latin typeface="+mn-ea"/>
                <a:ea typeface="+mn-ea"/>
              </a:rPr>
              <a:t>0.9</a:t>
            </a:r>
            <a:endParaRPr lang="en-US" altLang="zh-CN" sz="1050" dirty="0">
              <a:latin typeface="+mn-ea"/>
              <a:ea typeface="+mn-ea"/>
            </a:endParaRPr>
          </a:p>
          <a:p>
            <a:pPr lvl="1">
              <a:lnSpc>
                <a:spcPct val="100000"/>
              </a:lnSpc>
            </a:pPr>
            <a:r>
              <a:rPr lang="en-US" altLang="zh-CN" sz="1200" b="1" dirty="0">
                <a:latin typeface="+mn-ea"/>
                <a:ea typeface="+mn-ea"/>
              </a:rPr>
              <a:t>--tensor-parallel-size</a:t>
            </a:r>
            <a:endParaRPr lang="en-US" altLang="zh-CN" sz="1200" b="1" dirty="0">
              <a:latin typeface="+mn-ea"/>
              <a:ea typeface="+mn-ea"/>
            </a:endParaRPr>
          </a:p>
          <a:p>
            <a:pPr marL="1200150" lvl="2" indent="-285750">
              <a:lnSpc>
                <a:spcPct val="100000"/>
              </a:lnSpc>
              <a:buFont typeface="Arial" panose="020B0604020202020204" pitchFamily="34" charset="0"/>
              <a:buChar char="•"/>
            </a:pPr>
            <a:r>
              <a:rPr lang="en-US" altLang="zh-CN" sz="1050" dirty="0">
                <a:latin typeface="+mn-ea"/>
                <a:ea typeface="+mn-ea"/>
              </a:rPr>
              <a:t>- </a:t>
            </a:r>
            <a:r>
              <a:rPr lang="zh-CN" altLang="en-US" sz="1050" dirty="0">
                <a:latin typeface="+mn-ea"/>
                <a:ea typeface="+mn-ea"/>
              </a:rPr>
              <a:t>张量并行副本的数量。</a:t>
            </a:r>
            <a:endParaRPr lang="zh-CN" altLang="en-US" sz="1050" dirty="0">
              <a:latin typeface="+mn-ea"/>
              <a:ea typeface="+mn-ea"/>
            </a:endParaRPr>
          </a:p>
          <a:p>
            <a:pPr marL="1200150" lvl="2" indent="-285750">
              <a:lnSpc>
                <a:spcPct val="100000"/>
              </a:lnSpc>
              <a:buFont typeface="Arial" panose="020B0604020202020204" pitchFamily="34" charset="0"/>
              <a:buChar char="•"/>
            </a:pPr>
            <a:r>
              <a:rPr lang="en-US" altLang="zh-CN" sz="1050" dirty="0">
                <a:latin typeface="+mn-ea"/>
                <a:ea typeface="+mn-ea"/>
              </a:rPr>
              <a:t>- </a:t>
            </a:r>
            <a:r>
              <a:rPr lang="zh-CN" altLang="en-US" sz="1050" dirty="0">
                <a:latin typeface="+mn-ea"/>
                <a:ea typeface="+mn-ea"/>
              </a:rPr>
              <a:t>默认值：</a:t>
            </a:r>
            <a:r>
              <a:rPr lang="en-US" altLang="zh-CN" sz="1050" dirty="0">
                <a:latin typeface="+mn-ea"/>
                <a:ea typeface="+mn-ea"/>
              </a:rPr>
              <a:t>1</a:t>
            </a:r>
            <a:endParaRPr lang="en-US" altLang="zh-CN" sz="1050" dirty="0">
              <a:latin typeface="+mn-ea"/>
              <a:ea typeface="+mn-ea"/>
            </a:endParaRPr>
          </a:p>
          <a:p>
            <a:pPr lvl="1">
              <a:lnSpc>
                <a:spcPct val="100000"/>
              </a:lnSpc>
            </a:pPr>
            <a:r>
              <a:rPr lang="en-US" altLang="zh-CN" sz="1200" b="1" dirty="0">
                <a:latin typeface="+mn-ea"/>
                <a:ea typeface="+mn-ea"/>
              </a:rPr>
              <a:t>--quantization</a:t>
            </a:r>
            <a:endParaRPr lang="en-US" altLang="zh-CN" sz="1200" dirty="0">
              <a:latin typeface="+mn-ea"/>
              <a:ea typeface="+mn-ea"/>
            </a:endParaRPr>
          </a:p>
          <a:p>
            <a:pPr marL="1200150" lvl="2" indent="-285750">
              <a:lnSpc>
                <a:spcPct val="100000"/>
              </a:lnSpc>
              <a:buFont typeface="Arial" panose="020B0604020202020204" pitchFamily="34" charset="0"/>
              <a:buChar char="•"/>
            </a:pPr>
            <a:r>
              <a:rPr lang="zh-CN" altLang="en-US" sz="1050" dirty="0">
                <a:latin typeface="+mn-ea"/>
                <a:ea typeface="+mn-ea"/>
              </a:rPr>
              <a:t>可能的选择：</a:t>
            </a:r>
            <a:r>
              <a:rPr lang="en-US" altLang="zh-CN" sz="1050" dirty="0" err="1">
                <a:latin typeface="+mn-ea"/>
                <a:ea typeface="+mn-ea"/>
              </a:rPr>
              <a:t>aqlm</a:t>
            </a:r>
            <a:r>
              <a:rPr lang="en-US" altLang="zh-CN" sz="1050" dirty="0">
                <a:latin typeface="+mn-ea"/>
                <a:ea typeface="+mn-ea"/>
              </a:rPr>
              <a:t>, </a:t>
            </a:r>
            <a:r>
              <a:rPr lang="en-US" altLang="zh-CN" sz="1050" dirty="0" err="1">
                <a:latin typeface="+mn-ea"/>
                <a:ea typeface="+mn-ea"/>
              </a:rPr>
              <a:t>awq</a:t>
            </a:r>
            <a:r>
              <a:rPr lang="en-US" altLang="zh-CN" sz="1050" dirty="0">
                <a:latin typeface="+mn-ea"/>
                <a:ea typeface="+mn-ea"/>
              </a:rPr>
              <a:t>, </a:t>
            </a:r>
            <a:r>
              <a:rPr lang="en-US" altLang="zh-CN" sz="1050" dirty="0" err="1">
                <a:latin typeface="+mn-ea"/>
                <a:ea typeface="+mn-ea"/>
              </a:rPr>
              <a:t>deepspeedfp</a:t>
            </a:r>
            <a:r>
              <a:rPr lang="en-US" altLang="zh-CN" sz="1050" dirty="0">
                <a:latin typeface="+mn-ea"/>
                <a:ea typeface="+mn-ea"/>
              </a:rPr>
              <a:t>, fp8, fbgemm_fp8, marlin, gptq_marlin_24, </a:t>
            </a:r>
            <a:r>
              <a:rPr lang="en-US" altLang="zh-CN" sz="1050" dirty="0" err="1">
                <a:latin typeface="+mn-ea"/>
                <a:ea typeface="+mn-ea"/>
              </a:rPr>
              <a:t>gptq_marlin</a:t>
            </a:r>
            <a:r>
              <a:rPr lang="en-US" altLang="zh-CN" sz="1050" dirty="0">
                <a:latin typeface="+mn-ea"/>
                <a:ea typeface="+mn-ea"/>
              </a:rPr>
              <a:t>, </a:t>
            </a:r>
            <a:r>
              <a:rPr lang="en-US" altLang="zh-CN" sz="1050" dirty="0" err="1">
                <a:latin typeface="+mn-ea"/>
                <a:ea typeface="+mn-ea"/>
              </a:rPr>
              <a:t>awq_marlin</a:t>
            </a:r>
            <a:r>
              <a:rPr lang="en-US" altLang="zh-CN" sz="1050" dirty="0">
                <a:latin typeface="+mn-ea"/>
                <a:ea typeface="+mn-ea"/>
              </a:rPr>
              <a:t>, </a:t>
            </a:r>
            <a:r>
              <a:rPr lang="en-US" altLang="zh-CN" sz="1050" dirty="0" err="1">
                <a:latin typeface="+mn-ea"/>
                <a:ea typeface="+mn-ea"/>
              </a:rPr>
              <a:t>gptq</a:t>
            </a:r>
            <a:r>
              <a:rPr lang="en-US" altLang="zh-CN" sz="1050" dirty="0">
                <a:latin typeface="+mn-ea"/>
                <a:ea typeface="+mn-ea"/>
              </a:rPr>
              <a:t>, </a:t>
            </a:r>
            <a:r>
              <a:rPr lang="en-US" altLang="zh-CN" sz="1050" dirty="0" err="1">
                <a:latin typeface="+mn-ea"/>
                <a:ea typeface="+mn-ea"/>
              </a:rPr>
              <a:t>squeezellm</a:t>
            </a:r>
            <a:r>
              <a:rPr lang="en-US" altLang="zh-CN" sz="1050" dirty="0">
                <a:latin typeface="+mn-ea"/>
                <a:ea typeface="+mn-ea"/>
              </a:rPr>
              <a:t>, compressed-tensors, </a:t>
            </a:r>
            <a:r>
              <a:rPr lang="en-US" altLang="zh-CN" sz="1050" dirty="0" err="1">
                <a:latin typeface="+mn-ea"/>
                <a:ea typeface="+mn-ea"/>
              </a:rPr>
              <a:t>bitsandbytes</a:t>
            </a:r>
            <a:r>
              <a:rPr lang="en-US" altLang="zh-CN" sz="1050" dirty="0">
                <a:latin typeface="+mn-ea"/>
                <a:ea typeface="+mn-ea"/>
              </a:rPr>
              <a:t>, </a:t>
            </a:r>
            <a:r>
              <a:rPr lang="en-US" altLang="zh-CN" sz="1050" dirty="0" err="1">
                <a:latin typeface="+mn-ea"/>
                <a:ea typeface="+mn-ea"/>
              </a:rPr>
              <a:t>qqq</a:t>
            </a:r>
            <a:r>
              <a:rPr lang="en-US" altLang="zh-CN" sz="1050" dirty="0">
                <a:latin typeface="+mn-ea"/>
                <a:ea typeface="+mn-ea"/>
              </a:rPr>
              <a:t>, None</a:t>
            </a:r>
            <a:endParaRPr lang="en-US" altLang="zh-CN" sz="1050" dirty="0">
              <a:latin typeface="+mn-ea"/>
              <a:ea typeface="+mn-ea"/>
            </a:endParaRPr>
          </a:p>
          <a:p>
            <a:pPr marL="1200150" lvl="2" indent="-285750">
              <a:lnSpc>
                <a:spcPct val="100000"/>
              </a:lnSpc>
              <a:buFont typeface="Arial" panose="020B0604020202020204" pitchFamily="34" charset="0"/>
              <a:buChar char="•"/>
            </a:pPr>
            <a:r>
              <a:rPr lang="zh-CN" altLang="en-US" sz="1050" dirty="0">
                <a:latin typeface="+mn-ea"/>
                <a:ea typeface="+mn-ea"/>
              </a:rPr>
              <a:t>量化权重的方法。如果为 </a:t>
            </a:r>
            <a:r>
              <a:rPr lang="en-US" altLang="zh-CN" sz="1050" dirty="0">
                <a:latin typeface="+mn-ea"/>
                <a:ea typeface="+mn-ea"/>
              </a:rPr>
              <a:t>None</a:t>
            </a:r>
            <a:r>
              <a:rPr lang="zh-CN" altLang="en-US" sz="1050" dirty="0">
                <a:latin typeface="+mn-ea"/>
                <a:ea typeface="+mn-ea"/>
              </a:rPr>
              <a:t>，我们首先检查模型配置文件中的 </a:t>
            </a:r>
            <a:r>
              <a:rPr lang="en-US" altLang="zh-CN" sz="1050" dirty="0" err="1">
                <a:latin typeface="+mn-ea"/>
                <a:ea typeface="+mn-ea"/>
              </a:rPr>
              <a:t>quantization_config</a:t>
            </a:r>
            <a:r>
              <a:rPr lang="en-US" altLang="zh-CN" sz="1050" dirty="0">
                <a:latin typeface="+mn-ea"/>
                <a:ea typeface="+mn-ea"/>
              </a:rPr>
              <a:t> </a:t>
            </a:r>
            <a:r>
              <a:rPr lang="zh-CN" altLang="en-US" sz="1050" dirty="0">
                <a:latin typeface="+mn-ea"/>
                <a:ea typeface="+mn-ea"/>
              </a:rPr>
              <a:t>属性。如果该属性为 </a:t>
            </a:r>
            <a:r>
              <a:rPr lang="en-US" altLang="zh-CN" sz="1050" dirty="0">
                <a:latin typeface="+mn-ea"/>
                <a:ea typeface="+mn-ea"/>
              </a:rPr>
              <a:t>None</a:t>
            </a:r>
            <a:r>
              <a:rPr lang="zh-CN" altLang="en-US" sz="1050" dirty="0">
                <a:latin typeface="+mn-ea"/>
                <a:ea typeface="+mn-ea"/>
              </a:rPr>
              <a:t>，我们假定模型权重未量化并使用 </a:t>
            </a:r>
            <a:r>
              <a:rPr lang="en-US" altLang="zh-CN" sz="1050" dirty="0" err="1">
                <a:latin typeface="+mn-ea"/>
                <a:ea typeface="+mn-ea"/>
              </a:rPr>
              <a:t>dtype</a:t>
            </a:r>
            <a:r>
              <a:rPr lang="en-US" altLang="zh-CN" sz="1050" dirty="0">
                <a:latin typeface="+mn-ea"/>
                <a:ea typeface="+mn-ea"/>
              </a:rPr>
              <a:t> </a:t>
            </a:r>
            <a:r>
              <a:rPr lang="zh-CN" altLang="en-US" sz="1050" dirty="0">
                <a:latin typeface="+mn-ea"/>
                <a:ea typeface="+mn-ea"/>
              </a:rPr>
              <a:t>确定权重的</a:t>
            </a:r>
            <a:r>
              <a:rPr lang="zh-CN" altLang="en-US" sz="1050">
                <a:latin typeface="+mn-ea"/>
                <a:ea typeface="+mn-ea"/>
              </a:rPr>
              <a:t>数据类型。</a:t>
            </a:r>
            <a:endParaRPr lang="en-US" altLang="zh-CN" sz="1600" dirty="0">
              <a:latin typeface="+mn-ea"/>
              <a:ea typeface="+mn-ea"/>
            </a:endParaRPr>
          </a:p>
          <a:p>
            <a:pPr lvl="1">
              <a:lnSpc>
                <a:spcPct val="100000"/>
              </a:lnSpc>
            </a:pPr>
            <a:r>
              <a:rPr lang="zh-CN" altLang="en-US" sz="1600" dirty="0">
                <a:latin typeface="+mn-ea"/>
                <a:ea typeface="+mn-ea"/>
              </a:rPr>
              <a:t>完整的参数及说明详见：</a:t>
            </a:r>
            <a:r>
              <a:rPr lang="en-US" altLang="zh-CN" sz="1600" dirty="0">
                <a:latin typeface="+mn-ea"/>
                <a:ea typeface="+mn-ea"/>
              </a:rPr>
              <a:t> https://docs.vllm.ai/en/latest/models/engine_args.html</a:t>
            </a:r>
            <a:endParaRPr lang="en-US" altLang="zh-CN" sz="1600" dirty="0">
              <a:latin typeface="+mn-ea"/>
              <a:ea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rPr>
              <a:t>01</a:t>
            </a:r>
            <a:endParaRPr kumimoji="0" lang="zh-CN" altLang="en-US" sz="80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endParaRPr>
          </a:p>
        </p:txBody>
      </p:sp>
      <p:sp>
        <p:nvSpPr>
          <p:cNvPr id="8" name="矩形 7"/>
          <p:cNvSpPr/>
          <p:nvPr/>
        </p:nvSpPr>
        <p:spPr>
          <a:xfrm>
            <a:off x="2172929" y="2505672"/>
            <a:ext cx="6560524" cy="7683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noProof="0" dirty="0">
                <a:ln w="6350">
                  <a:noFill/>
                </a:ln>
                <a:solidFill>
                  <a:srgbClr val="70AD47">
                    <a:lumMod val="50000"/>
                  </a:srgbClr>
                </a:solidFill>
                <a:effectLst/>
                <a:uLnTx/>
                <a:uFillTx/>
              </a:rPr>
              <a:t>大模型服务的提供方法</a:t>
            </a:r>
            <a:endParaRPr kumimoji="0" lang="zh-CN" altLang="en-US" sz="4400" b="0" i="0" u="none" strike="noStrike" kern="1200" cap="none" spc="0" normalizeH="0" baseline="0" noProof="0" dirty="0">
              <a:ln w="6350">
                <a:noFill/>
              </a:ln>
              <a:solidFill>
                <a:srgbClr val="70AD47">
                  <a:lumMod val="50000"/>
                </a:srgbClr>
              </a:solidFill>
              <a:effectLst/>
              <a:uLnTx/>
              <a:uFillTx/>
              <a:latin typeface="Impact" panose="020B0806030902050204" pitchFamily="34" charset="0"/>
              <a:ea typeface="微软雅黑" panose="020B0503020204020204" pitchFamily="34"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a:t>vLLM</a:t>
            </a:r>
            <a:r>
              <a:rPr lang="zh-CN" altLang="en-US" dirty="0"/>
              <a:t>部署</a:t>
            </a:r>
            <a:r>
              <a:rPr lang="en-US" altLang="zh-CN" dirty="0"/>
              <a:t>Qwen2 LLM</a:t>
            </a:r>
            <a:endParaRPr lang="zh-CN" altLang="en-US" dirty="0"/>
          </a:p>
        </p:txBody>
      </p:sp>
      <p:sp>
        <p:nvSpPr>
          <p:cNvPr id="3" name="内容占位符 2"/>
          <p:cNvSpPr>
            <a:spLocks noGrp="1"/>
          </p:cNvSpPr>
          <p:nvPr>
            <p:ph idx="1"/>
          </p:nvPr>
        </p:nvSpPr>
        <p:spPr>
          <a:xfrm>
            <a:off x="419100" y="1156079"/>
            <a:ext cx="11239500" cy="4659449"/>
          </a:xfrm>
        </p:spPr>
        <p:txBody>
          <a:bodyPr>
            <a:noAutofit/>
          </a:bodyPr>
          <a:lstStyle/>
          <a:p>
            <a:pPr>
              <a:lnSpc>
                <a:spcPct val="150000"/>
              </a:lnSpc>
            </a:pPr>
            <a:r>
              <a:rPr lang="zh-CN" altLang="en-US" sz="2000" b="1" dirty="0">
                <a:latin typeface="+mn-ea"/>
                <a:ea typeface="+mn-ea"/>
              </a:rPr>
              <a:t>二、适配</a:t>
            </a:r>
            <a:r>
              <a:rPr lang="en-US" altLang="zh-CN" sz="2000" b="1" dirty="0" err="1">
                <a:latin typeface="+mn-ea"/>
                <a:ea typeface="+mn-ea"/>
              </a:rPr>
              <a:t>OpenAI</a:t>
            </a:r>
            <a:r>
              <a:rPr lang="en-US" altLang="zh-CN" sz="2000" b="1" dirty="0">
                <a:latin typeface="+mn-ea"/>
                <a:ea typeface="+mn-ea"/>
              </a:rPr>
              <a:t>-API</a:t>
            </a:r>
            <a:r>
              <a:rPr lang="zh-CN" altLang="en-US" sz="2000" b="1" dirty="0">
                <a:latin typeface="+mn-ea"/>
                <a:ea typeface="+mn-ea"/>
              </a:rPr>
              <a:t>的</a:t>
            </a:r>
            <a:r>
              <a:rPr lang="en-US" altLang="zh-CN" sz="2000" b="1" dirty="0">
                <a:latin typeface="+mn-ea"/>
                <a:ea typeface="+mn-ea"/>
              </a:rPr>
              <a:t>API</a:t>
            </a:r>
            <a:r>
              <a:rPr lang="zh-CN" altLang="en-US" sz="2000" b="1" dirty="0">
                <a:latin typeface="+mn-ea"/>
                <a:ea typeface="+mn-ea"/>
              </a:rPr>
              <a:t>服务</a:t>
            </a:r>
            <a:endParaRPr lang="en-US" altLang="zh-CN" sz="2000" b="1" dirty="0">
              <a:latin typeface="+mn-ea"/>
              <a:ea typeface="+mn-ea"/>
            </a:endParaRPr>
          </a:p>
          <a:p>
            <a:pPr lvl="1">
              <a:lnSpc>
                <a:spcPct val="150000"/>
              </a:lnSpc>
            </a:pPr>
            <a:r>
              <a:rPr lang="zh-CN" altLang="en-US" sz="1800" b="1" dirty="0">
                <a:latin typeface="+mn-ea"/>
                <a:ea typeface="+mn-ea"/>
              </a:rPr>
              <a:t>（</a:t>
            </a:r>
            <a:r>
              <a:rPr lang="en-US" altLang="zh-CN" sz="1800" b="1" dirty="0">
                <a:latin typeface="+mn-ea"/>
                <a:ea typeface="+mn-ea"/>
              </a:rPr>
              <a:t>1</a:t>
            </a:r>
            <a:r>
              <a:rPr lang="zh-CN" altLang="en-US" sz="1800" b="1" dirty="0">
                <a:latin typeface="+mn-ea"/>
                <a:ea typeface="+mn-ea"/>
              </a:rPr>
              <a:t>）部署</a:t>
            </a:r>
            <a:endParaRPr lang="en-US" altLang="zh-CN" sz="1800" b="1" dirty="0">
              <a:latin typeface="+mn-ea"/>
              <a:ea typeface="+mn-ea"/>
            </a:endParaRPr>
          </a:p>
          <a:p>
            <a:pPr lvl="2">
              <a:lnSpc>
                <a:spcPct val="150000"/>
              </a:lnSpc>
            </a:pPr>
            <a:r>
              <a:rPr lang="zh-CN" altLang="en-US" sz="1600" b="1" dirty="0">
                <a:latin typeface="+mn-ea"/>
                <a:ea typeface="+mn-ea"/>
              </a:rPr>
              <a:t>以</a:t>
            </a:r>
            <a:r>
              <a:rPr lang="en-US" altLang="zh-CN" sz="1600" b="1" dirty="0">
                <a:latin typeface="+mn-ea"/>
                <a:ea typeface="+mn-ea"/>
              </a:rPr>
              <a:t>Qwen2-72B-Instruct-GPTQ-Int4</a:t>
            </a:r>
            <a:r>
              <a:rPr lang="zh-CN" altLang="en-US" sz="1600" b="1" dirty="0">
                <a:latin typeface="+mn-ea"/>
                <a:ea typeface="+mn-ea"/>
              </a:rPr>
              <a:t>为例，使用以下命令：</a:t>
            </a:r>
            <a:endParaRPr lang="en-US" altLang="zh-CN" sz="1600" b="1" dirty="0">
              <a:latin typeface="+mn-ea"/>
              <a:ea typeface="+mn-ea"/>
            </a:endParaRPr>
          </a:p>
          <a:p>
            <a:pPr lvl="2">
              <a:lnSpc>
                <a:spcPct val="150000"/>
              </a:lnSpc>
            </a:pPr>
            <a:r>
              <a:rPr lang="en-US" altLang="zh-CN" sz="1400" dirty="0">
                <a:latin typeface="+mn-ea"/>
                <a:ea typeface="+mn-ea"/>
              </a:rPr>
              <a:t>CUDA_VISIBLE_DEVICES=3,4 python -m </a:t>
            </a:r>
            <a:r>
              <a:rPr lang="en-US" altLang="zh-CN" sz="1400" dirty="0" err="1">
                <a:latin typeface="+mn-ea"/>
                <a:ea typeface="+mn-ea"/>
              </a:rPr>
              <a:t>vllm.entrypoints.openai.api_server</a:t>
            </a:r>
            <a:r>
              <a:rPr lang="en-US" altLang="zh-CN" sz="1400" dirty="0">
                <a:latin typeface="+mn-ea"/>
                <a:ea typeface="+mn-ea"/>
              </a:rPr>
              <a:t> --served-model-name Qwen2-72B-Instruct-GPTQ-Int4 --model </a:t>
            </a:r>
            <a:r>
              <a:rPr lang="en-US" altLang="zh-CN" sz="1400" dirty="0" err="1">
                <a:latin typeface="+mn-ea"/>
                <a:ea typeface="+mn-ea"/>
              </a:rPr>
              <a:t>ifs_data</a:t>
            </a:r>
            <a:r>
              <a:rPr lang="en-US" altLang="zh-CN" sz="1400" dirty="0">
                <a:latin typeface="+mn-ea"/>
                <a:ea typeface="+mn-ea"/>
              </a:rPr>
              <a:t>/</a:t>
            </a:r>
            <a:r>
              <a:rPr lang="en-US" altLang="zh-CN" sz="1400" dirty="0" err="1">
                <a:latin typeface="+mn-ea"/>
                <a:ea typeface="+mn-ea"/>
              </a:rPr>
              <a:t>pre_llms</a:t>
            </a:r>
            <a:r>
              <a:rPr lang="en-US" altLang="zh-CN" sz="1400" dirty="0">
                <a:latin typeface="+mn-ea"/>
                <a:ea typeface="+mn-ea"/>
              </a:rPr>
              <a:t>/Qwen2-72B-Instruct-GPTQ-Int4 --quantization </a:t>
            </a:r>
            <a:r>
              <a:rPr lang="en-US" altLang="zh-CN" sz="1400" dirty="0" err="1">
                <a:latin typeface="+mn-ea"/>
                <a:ea typeface="+mn-ea"/>
              </a:rPr>
              <a:t>gptq</a:t>
            </a:r>
            <a:r>
              <a:rPr lang="en-US" altLang="zh-CN" sz="1400" dirty="0">
                <a:latin typeface="+mn-ea"/>
                <a:ea typeface="+mn-ea"/>
              </a:rPr>
              <a:t> --max-model-</a:t>
            </a:r>
            <a:r>
              <a:rPr lang="en-US" altLang="zh-CN" sz="1400" dirty="0" err="1">
                <a:latin typeface="+mn-ea"/>
                <a:ea typeface="+mn-ea"/>
              </a:rPr>
              <a:t>len</a:t>
            </a:r>
            <a:r>
              <a:rPr lang="en-US" altLang="zh-CN" sz="1400" dirty="0">
                <a:latin typeface="+mn-ea"/>
                <a:ea typeface="+mn-ea"/>
              </a:rPr>
              <a:t> 8192 --</a:t>
            </a:r>
            <a:r>
              <a:rPr lang="en-US" altLang="zh-CN" sz="1400" dirty="0" err="1">
                <a:latin typeface="+mn-ea"/>
                <a:ea typeface="+mn-ea"/>
              </a:rPr>
              <a:t>gpu</a:t>
            </a:r>
            <a:r>
              <a:rPr lang="en-US" altLang="zh-CN" sz="1400" dirty="0">
                <a:latin typeface="+mn-ea"/>
                <a:ea typeface="+mn-ea"/>
              </a:rPr>
              <a:t>-memory-utilization 0.8 --tensor-parallel-size 2</a:t>
            </a:r>
            <a:endParaRPr lang="en-US" altLang="zh-CN" sz="1400" dirty="0">
              <a:latin typeface="+mn-ea"/>
              <a:ea typeface="+mn-ea"/>
            </a:endParaRPr>
          </a:p>
          <a:p>
            <a:pPr lvl="2">
              <a:lnSpc>
                <a:spcPct val="150000"/>
              </a:lnSpc>
            </a:pPr>
            <a:endParaRPr lang="en-US" altLang="zh-CN" sz="1400" b="0" i="0" dirty="0">
              <a:solidFill>
                <a:srgbClr val="000000"/>
              </a:solidFill>
              <a:effectLst/>
              <a:latin typeface="+mn-ea"/>
              <a:ea typeface="+mn-ea"/>
            </a:endParaRPr>
          </a:p>
          <a:p>
            <a:pPr lvl="2">
              <a:lnSpc>
                <a:spcPct val="150000"/>
              </a:lnSpc>
            </a:pPr>
            <a:r>
              <a:rPr lang="zh-CN" altLang="en-US" sz="1400" b="0" i="0" dirty="0">
                <a:solidFill>
                  <a:srgbClr val="000000"/>
                </a:solidFill>
                <a:effectLst/>
                <a:latin typeface="+mn-ea"/>
                <a:ea typeface="+mn-ea"/>
              </a:rPr>
              <a:t>常见问题：</a:t>
            </a:r>
            <a:r>
              <a:rPr lang="en-US" altLang="zh-CN" sz="1400" dirty="0">
                <a:latin typeface="+mn-ea"/>
                <a:ea typeface="+mn-ea"/>
              </a:rPr>
              <a:t>CUDA out of memory</a:t>
            </a:r>
            <a:r>
              <a:rPr lang="zh-CN" altLang="en-US" sz="1400" dirty="0">
                <a:latin typeface="+mn-ea"/>
                <a:ea typeface="+mn-ea"/>
              </a:rPr>
              <a:t>，即</a:t>
            </a:r>
            <a:r>
              <a:rPr lang="en-US" altLang="zh-CN" sz="1400" dirty="0">
                <a:latin typeface="+mn-ea"/>
                <a:ea typeface="+mn-ea"/>
              </a:rPr>
              <a:t>OOM</a:t>
            </a:r>
            <a:r>
              <a:rPr lang="zh-CN" altLang="en-US" sz="1400" dirty="0">
                <a:latin typeface="+mn-ea"/>
                <a:ea typeface="+mn-ea"/>
              </a:rPr>
              <a:t>（内存溢出），具体根据所选模型最低显存要求，以及是否量化等计算推理所需显存后，通过调整参数</a:t>
            </a:r>
            <a:r>
              <a:rPr lang="en-US" altLang="zh-CN" sz="1400" dirty="0">
                <a:latin typeface="+mn-ea"/>
                <a:ea typeface="+mn-ea"/>
              </a:rPr>
              <a:t>max-model-</a:t>
            </a:r>
            <a:r>
              <a:rPr lang="en-US" altLang="zh-CN" sz="1400" dirty="0" err="1">
                <a:latin typeface="+mn-ea"/>
                <a:ea typeface="+mn-ea"/>
              </a:rPr>
              <a:t>len</a:t>
            </a:r>
            <a:r>
              <a:rPr lang="en-US" altLang="zh-CN" sz="1400" dirty="0">
                <a:latin typeface="+mn-ea"/>
                <a:ea typeface="+mn-ea"/>
              </a:rPr>
              <a:t> </a:t>
            </a:r>
            <a:r>
              <a:rPr lang="zh-CN" altLang="en-US" sz="1400" dirty="0">
                <a:latin typeface="+mn-ea"/>
                <a:ea typeface="+mn-ea"/>
              </a:rPr>
              <a:t>及</a:t>
            </a:r>
            <a:r>
              <a:rPr lang="en-US" altLang="zh-CN" sz="1400" dirty="0" err="1">
                <a:latin typeface="+mn-ea"/>
                <a:ea typeface="+mn-ea"/>
              </a:rPr>
              <a:t>gpu</a:t>
            </a:r>
            <a:r>
              <a:rPr lang="en-US" altLang="zh-CN" sz="1400" dirty="0">
                <a:latin typeface="+mn-ea"/>
                <a:ea typeface="+mn-ea"/>
              </a:rPr>
              <a:t>-memory-utilization</a:t>
            </a:r>
            <a:r>
              <a:rPr lang="zh-CN" altLang="en-US" sz="1400" dirty="0">
                <a:latin typeface="+mn-ea"/>
                <a:ea typeface="+mn-ea"/>
              </a:rPr>
              <a:t>的值，以解决该问题；</a:t>
            </a:r>
            <a:r>
              <a:rPr lang="en-US" altLang="zh-CN" sz="1400" dirty="0">
                <a:latin typeface="+mn-ea"/>
                <a:ea typeface="+mn-ea"/>
              </a:rPr>
              <a:t>max-model-</a:t>
            </a:r>
            <a:r>
              <a:rPr lang="en-US" altLang="zh-CN" sz="1400" dirty="0" err="1">
                <a:latin typeface="+mn-ea"/>
                <a:ea typeface="+mn-ea"/>
              </a:rPr>
              <a:t>len</a:t>
            </a:r>
            <a:r>
              <a:rPr lang="zh-CN" altLang="en-US" sz="1400" dirty="0">
                <a:latin typeface="+mn-ea"/>
                <a:ea typeface="+mn-ea"/>
              </a:rPr>
              <a:t>默认最大位置嵌入为</a:t>
            </a:r>
            <a:r>
              <a:rPr lang="en-US" altLang="zh-CN" sz="1400" dirty="0">
                <a:latin typeface="+mn-ea"/>
                <a:ea typeface="+mn-ea"/>
              </a:rPr>
              <a:t>32768</a:t>
            </a:r>
            <a:r>
              <a:rPr lang="zh-CN" altLang="en-US" sz="1400" dirty="0">
                <a:latin typeface="+mn-ea"/>
                <a:ea typeface="+mn-ea"/>
              </a:rPr>
              <a:t>，这将导致较高的内存需求，一般设置为</a:t>
            </a:r>
            <a:r>
              <a:rPr lang="en-US" altLang="zh-CN" sz="1400" dirty="0">
                <a:solidFill>
                  <a:srgbClr val="000000"/>
                </a:solidFill>
                <a:effectLst/>
                <a:latin typeface="+mn-ea"/>
                <a:ea typeface="+mn-ea"/>
              </a:rPr>
              <a:t>2048-8192</a:t>
            </a:r>
            <a:r>
              <a:rPr lang="zh-CN" altLang="en-US" sz="1400" dirty="0">
                <a:solidFill>
                  <a:srgbClr val="000000"/>
                </a:solidFill>
                <a:effectLst/>
                <a:latin typeface="+mn-ea"/>
                <a:ea typeface="+mn-ea"/>
              </a:rPr>
              <a:t>，具体根据实际任务需求调整。</a:t>
            </a:r>
            <a:endParaRPr lang="en-US" altLang="zh-CN" sz="1000" dirty="0">
              <a:latin typeface="+mn-ea"/>
              <a:ea typeface="+mn-ea"/>
            </a:endParaRPr>
          </a:p>
          <a:p>
            <a:pPr lvl="1">
              <a:lnSpc>
                <a:spcPct val="150000"/>
              </a:lnSpc>
            </a:pPr>
            <a:r>
              <a:rPr lang="en-US" altLang="zh-CN" sz="1600" dirty="0">
                <a:latin typeface="+mn-ea"/>
                <a:ea typeface="+mn-ea"/>
              </a:rPr>
              <a:t>       </a:t>
            </a:r>
            <a:endParaRPr lang="en-US" altLang="zh-CN" sz="1600" dirty="0">
              <a:latin typeface="+mn-ea"/>
              <a:ea typeface="+mn-ea"/>
            </a:endParaRPr>
          </a:p>
        </p:txBody>
      </p:sp>
      <p:pic>
        <p:nvPicPr>
          <p:cNvPr id="5" name="图片 4"/>
          <p:cNvPicPr>
            <a:picLocks noChangeAspect="1"/>
          </p:cNvPicPr>
          <p:nvPr/>
        </p:nvPicPr>
        <p:blipFill>
          <a:blip r:embed="rId1"/>
          <a:stretch>
            <a:fillRect/>
          </a:stretch>
        </p:blipFill>
        <p:spPr>
          <a:xfrm>
            <a:off x="1455393" y="5472628"/>
            <a:ext cx="7019925" cy="685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a:t>vLLM</a:t>
            </a:r>
            <a:r>
              <a:rPr lang="zh-CN" altLang="en-US" dirty="0"/>
              <a:t>部署</a:t>
            </a:r>
            <a:r>
              <a:rPr lang="en-US" altLang="zh-CN" dirty="0"/>
              <a:t>Qwen2 LLM</a:t>
            </a:r>
            <a:endParaRPr lang="zh-CN" altLang="en-US" dirty="0"/>
          </a:p>
        </p:txBody>
      </p:sp>
      <p:sp>
        <p:nvSpPr>
          <p:cNvPr id="3" name="内容占位符 2"/>
          <p:cNvSpPr>
            <a:spLocks noGrp="1"/>
          </p:cNvSpPr>
          <p:nvPr>
            <p:ph idx="1"/>
          </p:nvPr>
        </p:nvSpPr>
        <p:spPr>
          <a:xfrm>
            <a:off x="361985" y="1143006"/>
            <a:ext cx="11480457" cy="4659449"/>
          </a:xfrm>
        </p:spPr>
        <p:txBody>
          <a:bodyPr>
            <a:noAutofit/>
          </a:bodyPr>
          <a:lstStyle/>
          <a:p>
            <a:pPr>
              <a:lnSpc>
                <a:spcPct val="150000"/>
              </a:lnSpc>
            </a:pPr>
            <a:r>
              <a:rPr lang="zh-CN" altLang="en-US" sz="2000" b="1" dirty="0">
                <a:latin typeface="+mn-ea"/>
                <a:ea typeface="+mn-ea"/>
              </a:rPr>
              <a:t>二、适配</a:t>
            </a:r>
            <a:r>
              <a:rPr lang="en-US" altLang="zh-CN" sz="2000" b="1" dirty="0" err="1">
                <a:latin typeface="+mn-ea"/>
                <a:ea typeface="+mn-ea"/>
              </a:rPr>
              <a:t>OpenAI</a:t>
            </a:r>
            <a:r>
              <a:rPr lang="en-US" altLang="zh-CN" sz="2000" b="1" dirty="0">
                <a:latin typeface="+mn-ea"/>
                <a:ea typeface="+mn-ea"/>
              </a:rPr>
              <a:t>-API</a:t>
            </a:r>
            <a:r>
              <a:rPr lang="zh-CN" altLang="en-US" sz="2000" b="1" dirty="0">
                <a:latin typeface="+mn-ea"/>
                <a:ea typeface="+mn-ea"/>
              </a:rPr>
              <a:t>的</a:t>
            </a:r>
            <a:r>
              <a:rPr lang="en-US" altLang="zh-CN" sz="2000" b="1" dirty="0">
                <a:latin typeface="+mn-ea"/>
                <a:ea typeface="+mn-ea"/>
              </a:rPr>
              <a:t>API</a:t>
            </a:r>
            <a:r>
              <a:rPr lang="zh-CN" altLang="en-US" sz="2000" b="1" dirty="0">
                <a:latin typeface="+mn-ea"/>
                <a:ea typeface="+mn-ea"/>
              </a:rPr>
              <a:t>服务</a:t>
            </a:r>
            <a:endParaRPr lang="en-US" altLang="zh-CN" sz="2000" b="1" dirty="0">
              <a:latin typeface="+mn-ea"/>
              <a:ea typeface="+mn-ea"/>
            </a:endParaRPr>
          </a:p>
          <a:p>
            <a:pPr>
              <a:lnSpc>
                <a:spcPct val="150000"/>
              </a:lnSpc>
            </a:pPr>
            <a:r>
              <a:rPr lang="en-US" altLang="zh-CN" sz="1400" dirty="0">
                <a:latin typeface="+mn-ea"/>
                <a:ea typeface="+mn-ea"/>
              </a:rPr>
              <a:t>       </a:t>
            </a:r>
            <a:r>
              <a:rPr lang="zh-CN" altLang="en-US" sz="1400" dirty="0">
                <a:latin typeface="+mn-ea"/>
                <a:ea typeface="+mn-ea"/>
              </a:rPr>
              <a:t>若直接通过命令无法正常启动</a:t>
            </a:r>
            <a:r>
              <a:rPr lang="en-US" altLang="zh-CN" sz="1400" dirty="0">
                <a:latin typeface="+mn-ea"/>
                <a:ea typeface="+mn-ea"/>
              </a:rPr>
              <a:t>API</a:t>
            </a:r>
            <a:r>
              <a:rPr lang="zh-CN" altLang="en-US" sz="1400" dirty="0">
                <a:latin typeface="+mn-ea"/>
                <a:ea typeface="+mn-ea"/>
              </a:rPr>
              <a:t>服务，则可以参考下方代码，通过</a:t>
            </a:r>
            <a:r>
              <a:rPr lang="en-US" altLang="zh-CN" sz="1400" dirty="0">
                <a:latin typeface="+mn-ea"/>
                <a:ea typeface="+mn-ea"/>
              </a:rPr>
              <a:t>subprocess</a:t>
            </a:r>
            <a:r>
              <a:rPr lang="zh-CN" altLang="en-US" sz="1400" dirty="0">
                <a:latin typeface="+mn-ea"/>
                <a:ea typeface="+mn-ea"/>
              </a:rPr>
              <a:t>模块执行命令。</a:t>
            </a:r>
            <a:r>
              <a:rPr lang="en-US" altLang="zh-CN" sz="1400" dirty="0">
                <a:latin typeface="+mn-ea"/>
                <a:ea typeface="+mn-ea"/>
              </a:rPr>
              <a:t> </a:t>
            </a:r>
            <a:endParaRPr lang="en-US" altLang="zh-CN" sz="1400" dirty="0">
              <a:latin typeface="+mn-ea"/>
              <a:ea typeface="+mn-ea"/>
            </a:endParaRPr>
          </a:p>
        </p:txBody>
      </p:sp>
      <p:pic>
        <p:nvPicPr>
          <p:cNvPr id="5" name="图片 4"/>
          <p:cNvPicPr>
            <a:picLocks noChangeAspect="1"/>
          </p:cNvPicPr>
          <p:nvPr/>
        </p:nvPicPr>
        <p:blipFill>
          <a:blip r:embed="rId1"/>
          <a:stretch>
            <a:fillRect/>
          </a:stretch>
        </p:blipFill>
        <p:spPr>
          <a:xfrm>
            <a:off x="357390" y="2245361"/>
            <a:ext cx="5202195" cy="4004607"/>
          </a:xfrm>
          <a:prstGeom prst="rect">
            <a:avLst/>
          </a:prstGeom>
        </p:spPr>
      </p:pic>
      <p:pic>
        <p:nvPicPr>
          <p:cNvPr id="9" name="图片 8"/>
          <p:cNvPicPr>
            <a:picLocks noChangeAspect="1"/>
          </p:cNvPicPr>
          <p:nvPr/>
        </p:nvPicPr>
        <p:blipFill>
          <a:blip r:embed="rId2"/>
          <a:stretch>
            <a:fillRect/>
          </a:stretch>
        </p:blipFill>
        <p:spPr>
          <a:xfrm>
            <a:off x="5692343" y="4031428"/>
            <a:ext cx="6282857" cy="2218540"/>
          </a:xfrm>
          <a:prstGeom prst="rect">
            <a:avLst/>
          </a:prstGeom>
        </p:spPr>
      </p:pic>
      <p:sp>
        <p:nvSpPr>
          <p:cNvPr id="11" name="文本框 10"/>
          <p:cNvSpPr txBox="1"/>
          <p:nvPr/>
        </p:nvSpPr>
        <p:spPr>
          <a:xfrm>
            <a:off x="5605847" y="3583915"/>
            <a:ext cx="3416320" cy="307777"/>
          </a:xfrm>
          <a:prstGeom prst="rect">
            <a:avLst/>
          </a:prstGeom>
          <a:noFill/>
        </p:spPr>
        <p:txBody>
          <a:bodyPr wrap="none" rtlCol="0">
            <a:spAutoFit/>
          </a:bodyPr>
          <a:lstStyle/>
          <a:p>
            <a:pPr algn="l"/>
            <a:r>
              <a:rPr lang="zh-CN" altLang="en-US" sz="1400" dirty="0"/>
              <a:t>当出现以下信息时，表示服务启动成功：</a:t>
            </a:r>
            <a:endParaRPr lang="zh-CN" alt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a:t>
            </a:r>
            <a:r>
              <a:rPr lang="en-US" altLang="zh-CN" dirty="0"/>
              <a:t>vLLM</a:t>
            </a:r>
            <a:r>
              <a:rPr lang="zh-CN" altLang="en-US" dirty="0"/>
              <a:t>部署</a:t>
            </a:r>
            <a:r>
              <a:rPr lang="en-US" altLang="zh-CN" dirty="0"/>
              <a:t>Qwen2 LLM</a:t>
            </a:r>
            <a:endParaRPr lang="zh-CN" altLang="en-US" dirty="0"/>
          </a:p>
        </p:txBody>
      </p:sp>
      <p:sp>
        <p:nvSpPr>
          <p:cNvPr id="3" name="内容占位符 2"/>
          <p:cNvSpPr>
            <a:spLocks noGrp="1"/>
          </p:cNvSpPr>
          <p:nvPr>
            <p:ph idx="1"/>
          </p:nvPr>
        </p:nvSpPr>
        <p:spPr>
          <a:xfrm>
            <a:off x="338118" y="1143006"/>
            <a:ext cx="11480457" cy="4659449"/>
          </a:xfrm>
        </p:spPr>
        <p:txBody>
          <a:bodyPr>
            <a:noAutofit/>
          </a:bodyPr>
          <a:lstStyle/>
          <a:p>
            <a:pPr>
              <a:lnSpc>
                <a:spcPct val="150000"/>
              </a:lnSpc>
            </a:pPr>
            <a:r>
              <a:rPr lang="zh-CN" altLang="en-US" sz="2000" b="1" dirty="0">
                <a:latin typeface="+mn-ea"/>
                <a:ea typeface="+mn-ea"/>
              </a:rPr>
              <a:t>二、适配</a:t>
            </a:r>
            <a:r>
              <a:rPr lang="en-US" altLang="zh-CN" sz="2000" b="1" dirty="0" err="1">
                <a:latin typeface="+mn-ea"/>
                <a:ea typeface="+mn-ea"/>
              </a:rPr>
              <a:t>OpenAI</a:t>
            </a:r>
            <a:r>
              <a:rPr lang="en-US" altLang="zh-CN" sz="2000" b="1" dirty="0">
                <a:latin typeface="+mn-ea"/>
                <a:ea typeface="+mn-ea"/>
              </a:rPr>
              <a:t>-API</a:t>
            </a:r>
            <a:r>
              <a:rPr lang="zh-CN" altLang="en-US" sz="2000" b="1" dirty="0">
                <a:latin typeface="+mn-ea"/>
                <a:ea typeface="+mn-ea"/>
              </a:rPr>
              <a:t>的</a:t>
            </a:r>
            <a:r>
              <a:rPr lang="en-US" altLang="zh-CN" sz="2000" b="1" dirty="0">
                <a:latin typeface="+mn-ea"/>
                <a:ea typeface="+mn-ea"/>
              </a:rPr>
              <a:t>API</a:t>
            </a:r>
            <a:r>
              <a:rPr lang="zh-CN" altLang="en-US" sz="2000" b="1" dirty="0">
                <a:latin typeface="+mn-ea"/>
                <a:ea typeface="+mn-ea"/>
              </a:rPr>
              <a:t>服务</a:t>
            </a:r>
            <a:endParaRPr lang="en-US" altLang="zh-CN" sz="2000" b="1" dirty="0">
              <a:latin typeface="+mn-ea"/>
              <a:ea typeface="+mn-ea"/>
            </a:endParaRPr>
          </a:p>
          <a:p>
            <a:pPr>
              <a:lnSpc>
                <a:spcPct val="150000"/>
              </a:lnSpc>
            </a:pPr>
            <a:r>
              <a:rPr lang="en-US" altLang="zh-CN" sz="1800" b="1" dirty="0">
                <a:latin typeface="+mn-ea"/>
                <a:ea typeface="+mn-ea"/>
              </a:rPr>
              <a:t>       </a:t>
            </a:r>
            <a:r>
              <a:rPr lang="zh-CN" altLang="en-US" sz="1800" b="1" dirty="0">
                <a:latin typeface="+mn-ea"/>
                <a:ea typeface="+mn-ea"/>
              </a:rPr>
              <a:t>（</a:t>
            </a:r>
            <a:r>
              <a:rPr lang="en-US" altLang="zh-CN" sz="1800" b="1" dirty="0">
                <a:latin typeface="+mn-ea"/>
                <a:ea typeface="+mn-ea"/>
              </a:rPr>
              <a:t>2</a:t>
            </a:r>
            <a:r>
              <a:rPr lang="zh-CN" altLang="en-US" sz="1800" b="1" dirty="0">
                <a:latin typeface="+mn-ea"/>
                <a:ea typeface="+mn-ea"/>
              </a:rPr>
              <a:t>）使用 </a:t>
            </a:r>
            <a:r>
              <a:rPr lang="en-US" altLang="zh-CN" sz="1800" b="1" dirty="0" err="1">
                <a:latin typeface="+mn-ea"/>
                <a:ea typeface="+mn-ea"/>
              </a:rPr>
              <a:t>openai</a:t>
            </a:r>
            <a:r>
              <a:rPr lang="en-US" altLang="zh-CN" sz="1800" b="1" dirty="0">
                <a:latin typeface="+mn-ea"/>
                <a:ea typeface="+mn-ea"/>
              </a:rPr>
              <a:t> Python</a:t>
            </a:r>
            <a:r>
              <a:rPr lang="zh-CN" altLang="en-US" sz="1800" b="1" dirty="0">
                <a:latin typeface="+mn-ea"/>
                <a:ea typeface="+mn-ea"/>
              </a:rPr>
              <a:t>包中的</a:t>
            </a:r>
            <a:r>
              <a:rPr lang="en-US" altLang="zh-CN" sz="1800" b="1" dirty="0">
                <a:latin typeface="+mn-ea"/>
                <a:ea typeface="+mn-ea"/>
              </a:rPr>
              <a:t>client</a:t>
            </a:r>
            <a:r>
              <a:rPr lang="zh-CN" altLang="en-US" sz="1800" b="1" dirty="0">
                <a:latin typeface="+mn-ea"/>
                <a:ea typeface="+mn-ea"/>
              </a:rPr>
              <a:t>调用推理服务</a:t>
            </a:r>
            <a:endParaRPr lang="en-US" altLang="zh-CN" sz="1800" b="1" dirty="0">
              <a:latin typeface="+mn-ea"/>
              <a:ea typeface="+mn-ea"/>
            </a:endParaRPr>
          </a:p>
          <a:p>
            <a:pPr>
              <a:lnSpc>
                <a:spcPct val="150000"/>
              </a:lnSpc>
            </a:pPr>
            <a:r>
              <a:rPr lang="en-US" altLang="zh-CN" sz="1800" dirty="0">
                <a:latin typeface="+mn-ea"/>
                <a:ea typeface="+mn-ea"/>
              </a:rPr>
              <a:t>	</a:t>
            </a:r>
            <a:r>
              <a:rPr lang="en-US" altLang="zh-CN" sz="1400" dirty="0">
                <a:latin typeface="+mn-ea"/>
                <a:ea typeface="+mn-ea"/>
              </a:rPr>
              <a:t>1</a:t>
            </a:r>
            <a:r>
              <a:rPr lang="zh-CN" altLang="en-US" sz="1400" dirty="0">
                <a:latin typeface="+mn-ea"/>
                <a:ea typeface="+mn-ea"/>
              </a:rPr>
              <a:t>、创建一个新的</a:t>
            </a:r>
            <a:r>
              <a:rPr lang="en-US" altLang="zh-CN" sz="1400" dirty="0">
                <a:latin typeface="+mn-ea"/>
                <a:ea typeface="+mn-ea"/>
              </a:rPr>
              <a:t>Python</a:t>
            </a:r>
            <a:r>
              <a:rPr lang="zh-CN" altLang="en-US" sz="1400" dirty="0">
                <a:latin typeface="+mn-ea"/>
                <a:ea typeface="+mn-ea"/>
              </a:rPr>
              <a:t>环境并激活</a:t>
            </a:r>
            <a:endParaRPr lang="en-US" altLang="zh-CN" sz="1400" dirty="0">
              <a:latin typeface="+mn-ea"/>
              <a:ea typeface="+mn-ea"/>
            </a:endParaRPr>
          </a:p>
          <a:p>
            <a:pPr>
              <a:lnSpc>
                <a:spcPct val="150000"/>
              </a:lnSpc>
            </a:pPr>
            <a:r>
              <a:rPr lang="en-US" altLang="zh-CN" sz="1400" dirty="0">
                <a:latin typeface="+mn-ea"/>
                <a:ea typeface="+mn-ea"/>
              </a:rPr>
              <a:t>	2</a:t>
            </a:r>
            <a:r>
              <a:rPr lang="zh-CN" altLang="en-US" sz="1400" dirty="0">
                <a:latin typeface="+mn-ea"/>
                <a:ea typeface="+mn-ea"/>
              </a:rPr>
              <a:t>、安装</a:t>
            </a:r>
            <a:r>
              <a:rPr lang="en-US" altLang="zh-CN" sz="1400" dirty="0" err="1">
                <a:latin typeface="+mn-ea"/>
                <a:ea typeface="+mn-ea"/>
              </a:rPr>
              <a:t>openai</a:t>
            </a:r>
            <a:r>
              <a:rPr lang="en-US" altLang="zh-CN" sz="1400" dirty="0">
                <a:latin typeface="+mn-ea"/>
                <a:ea typeface="+mn-ea"/>
              </a:rPr>
              <a:t> </a:t>
            </a:r>
            <a:r>
              <a:rPr lang="zh-CN" altLang="en-US" sz="1400" dirty="0">
                <a:latin typeface="+mn-ea"/>
                <a:ea typeface="+mn-ea"/>
              </a:rPr>
              <a:t>：</a:t>
            </a:r>
            <a:r>
              <a:rPr lang="en-US" altLang="zh-CN" sz="1400" dirty="0">
                <a:latin typeface="+mn-ea"/>
                <a:ea typeface="+mn-ea"/>
              </a:rPr>
              <a:t>pip install </a:t>
            </a:r>
            <a:r>
              <a:rPr lang="en-US" altLang="zh-CN" sz="1400" dirty="0" err="1">
                <a:latin typeface="+mn-ea"/>
                <a:ea typeface="+mn-ea"/>
              </a:rPr>
              <a:t>openai</a:t>
            </a:r>
            <a:endParaRPr lang="en-US" altLang="zh-CN" sz="1400" dirty="0">
              <a:latin typeface="+mn-ea"/>
              <a:ea typeface="+mn-ea"/>
            </a:endParaRPr>
          </a:p>
          <a:p>
            <a:pPr>
              <a:lnSpc>
                <a:spcPct val="150000"/>
              </a:lnSpc>
            </a:pPr>
            <a:r>
              <a:rPr lang="en-US" altLang="zh-CN" sz="1400" dirty="0">
                <a:latin typeface="+mn-ea"/>
                <a:ea typeface="+mn-ea"/>
              </a:rPr>
              <a:t>	3</a:t>
            </a:r>
            <a:r>
              <a:rPr lang="zh-CN" altLang="en-US" sz="1400" dirty="0">
                <a:latin typeface="+mn-ea"/>
                <a:ea typeface="+mn-ea"/>
              </a:rPr>
              <a:t>、通过</a:t>
            </a:r>
            <a:r>
              <a:rPr lang="en-US" altLang="zh-CN" sz="1400" dirty="0" err="1">
                <a:latin typeface="+mn-ea"/>
                <a:ea typeface="+mn-ea"/>
              </a:rPr>
              <a:t>chat.completions</a:t>
            </a:r>
            <a:r>
              <a:rPr lang="zh-CN" altLang="en-US" sz="1400" dirty="0">
                <a:latin typeface="+mn-ea"/>
                <a:ea typeface="+mn-ea"/>
              </a:rPr>
              <a:t>接口创建对话场景</a:t>
            </a:r>
            <a:endParaRPr lang="en-US" altLang="zh-CN" sz="1400" dirty="0">
              <a:latin typeface="+mn-ea"/>
              <a:ea typeface="+mn-ea"/>
            </a:endParaRPr>
          </a:p>
          <a:p>
            <a:pPr lvl="3"/>
            <a:r>
              <a:rPr lang="zh-CN" altLang="en-US" sz="1200" i="0" dirty="0">
                <a:solidFill>
                  <a:srgbClr val="191B1F"/>
                </a:solidFill>
                <a:effectLst/>
                <a:latin typeface="+mn-ea"/>
                <a:ea typeface="+mn-ea"/>
              </a:rPr>
              <a:t>关于</a:t>
            </a:r>
            <a:r>
              <a:rPr lang="en-US" altLang="zh-CN" sz="1200" i="0" dirty="0">
                <a:solidFill>
                  <a:srgbClr val="191B1F"/>
                </a:solidFill>
                <a:effectLst/>
                <a:latin typeface="+mn-ea"/>
                <a:ea typeface="+mn-ea"/>
              </a:rPr>
              <a:t>role</a:t>
            </a:r>
            <a:r>
              <a:rPr lang="zh-CN" altLang="en-US" sz="1200" i="0" dirty="0">
                <a:solidFill>
                  <a:srgbClr val="191B1F"/>
                </a:solidFill>
                <a:effectLst/>
                <a:latin typeface="+mn-ea"/>
                <a:ea typeface="+mn-ea"/>
              </a:rPr>
              <a:t>的说明，分为</a:t>
            </a:r>
            <a:r>
              <a:rPr lang="en-US" altLang="zh-CN" sz="1200" i="0" dirty="0">
                <a:solidFill>
                  <a:srgbClr val="191B1F"/>
                </a:solidFill>
                <a:effectLst/>
                <a:latin typeface="+mn-ea"/>
                <a:ea typeface="+mn-ea"/>
              </a:rPr>
              <a:t>system</a:t>
            </a:r>
            <a:r>
              <a:rPr lang="zh-CN" altLang="en-US" sz="1200" i="0" dirty="0">
                <a:solidFill>
                  <a:srgbClr val="191B1F"/>
                </a:solidFill>
                <a:effectLst/>
                <a:latin typeface="+mn-ea"/>
                <a:ea typeface="+mn-ea"/>
              </a:rPr>
              <a:t>，</a:t>
            </a:r>
            <a:r>
              <a:rPr lang="en-US" altLang="zh-CN" sz="1200" i="0" dirty="0">
                <a:solidFill>
                  <a:srgbClr val="191B1F"/>
                </a:solidFill>
                <a:effectLst/>
                <a:latin typeface="+mn-ea"/>
                <a:ea typeface="+mn-ea"/>
              </a:rPr>
              <a:t>user</a:t>
            </a:r>
            <a:r>
              <a:rPr lang="zh-CN" altLang="en-US" sz="1200" i="0" dirty="0">
                <a:solidFill>
                  <a:srgbClr val="191B1F"/>
                </a:solidFill>
                <a:effectLst/>
                <a:latin typeface="+mn-ea"/>
                <a:ea typeface="+mn-ea"/>
              </a:rPr>
              <a:t>，</a:t>
            </a:r>
            <a:r>
              <a:rPr lang="en-US" altLang="zh-CN" sz="1200" i="0" dirty="0">
                <a:solidFill>
                  <a:srgbClr val="191B1F"/>
                </a:solidFill>
                <a:effectLst/>
                <a:latin typeface="+mn-ea"/>
                <a:ea typeface="+mn-ea"/>
              </a:rPr>
              <a:t>assistant</a:t>
            </a:r>
            <a:r>
              <a:rPr lang="zh-CN" altLang="en-US" sz="1200" i="0" dirty="0">
                <a:solidFill>
                  <a:srgbClr val="191B1F"/>
                </a:solidFill>
                <a:effectLst/>
                <a:latin typeface="+mn-ea"/>
                <a:ea typeface="+mn-ea"/>
              </a:rPr>
              <a:t>，对应的解释为：</a:t>
            </a:r>
            <a:endParaRPr lang="zh-CN" altLang="en-US" sz="1200" i="0" dirty="0">
              <a:solidFill>
                <a:srgbClr val="191B1F"/>
              </a:solidFill>
              <a:effectLst/>
              <a:latin typeface="+mn-ea"/>
              <a:ea typeface="+mn-ea"/>
            </a:endParaRPr>
          </a:p>
          <a:p>
            <a:pPr lvl="3">
              <a:buFont typeface="Arial" panose="020B0604020202020204" pitchFamily="34" charset="0"/>
              <a:buChar char="•"/>
            </a:pPr>
            <a:r>
              <a:rPr lang="en-US" altLang="zh-CN" sz="1200" i="0" dirty="0">
                <a:solidFill>
                  <a:srgbClr val="191B1F"/>
                </a:solidFill>
                <a:effectLst/>
                <a:latin typeface="+mn-ea"/>
                <a:ea typeface="+mn-ea"/>
              </a:rPr>
              <a:t>system</a:t>
            </a:r>
            <a:r>
              <a:rPr lang="zh-CN" altLang="en-US" sz="1200" i="0" dirty="0">
                <a:solidFill>
                  <a:srgbClr val="191B1F"/>
                </a:solidFill>
                <a:effectLst/>
                <a:latin typeface="+mn-ea"/>
                <a:ea typeface="+mn-ea"/>
              </a:rPr>
              <a:t>：用于设置 </a:t>
            </a:r>
            <a:r>
              <a:rPr lang="en-US" altLang="zh-CN" sz="1200" i="0" dirty="0">
                <a:solidFill>
                  <a:srgbClr val="191B1F"/>
                </a:solidFill>
                <a:effectLst/>
                <a:latin typeface="+mn-ea"/>
                <a:ea typeface="+mn-ea"/>
              </a:rPr>
              <a:t>AI </a:t>
            </a:r>
            <a:r>
              <a:rPr lang="zh-CN" altLang="en-US" sz="1200" i="0" dirty="0">
                <a:solidFill>
                  <a:srgbClr val="191B1F"/>
                </a:solidFill>
                <a:effectLst/>
                <a:latin typeface="+mn-ea"/>
                <a:ea typeface="+mn-ea"/>
              </a:rPr>
              <a:t>的行为、背景等，比如设定其为人工智能专家等。</a:t>
            </a:r>
            <a:endParaRPr lang="zh-CN" altLang="en-US" sz="1200" i="0" dirty="0">
              <a:solidFill>
                <a:srgbClr val="191B1F"/>
              </a:solidFill>
              <a:effectLst/>
              <a:latin typeface="+mn-ea"/>
              <a:ea typeface="+mn-ea"/>
            </a:endParaRPr>
          </a:p>
          <a:p>
            <a:pPr lvl="3">
              <a:buFont typeface="Arial" panose="020B0604020202020204" pitchFamily="34" charset="0"/>
              <a:buChar char="•"/>
            </a:pPr>
            <a:r>
              <a:rPr lang="en-US" altLang="zh-CN" sz="1200" i="0" dirty="0">
                <a:solidFill>
                  <a:srgbClr val="191B1F"/>
                </a:solidFill>
                <a:effectLst/>
                <a:latin typeface="+mn-ea"/>
                <a:ea typeface="+mn-ea"/>
              </a:rPr>
              <a:t>assistant</a:t>
            </a:r>
            <a:r>
              <a:rPr lang="zh-CN" altLang="en-US" sz="1200" i="0" dirty="0">
                <a:solidFill>
                  <a:srgbClr val="191B1F"/>
                </a:solidFill>
                <a:effectLst/>
                <a:latin typeface="+mn-ea"/>
                <a:ea typeface="+mn-ea"/>
              </a:rPr>
              <a:t>：通常是模型的回复，可用于提供上下文。</a:t>
            </a:r>
            <a:endParaRPr lang="zh-CN" altLang="en-US" sz="1200" i="0" dirty="0">
              <a:solidFill>
                <a:srgbClr val="191B1F"/>
              </a:solidFill>
              <a:effectLst/>
              <a:latin typeface="+mn-ea"/>
              <a:ea typeface="+mn-ea"/>
            </a:endParaRPr>
          </a:p>
          <a:p>
            <a:pPr lvl="3">
              <a:buFont typeface="Arial" panose="020B0604020202020204" pitchFamily="34" charset="0"/>
              <a:buChar char="•"/>
            </a:pPr>
            <a:r>
              <a:rPr lang="en-US" altLang="zh-CN" sz="1200" i="0" dirty="0">
                <a:solidFill>
                  <a:srgbClr val="191B1F"/>
                </a:solidFill>
                <a:effectLst/>
                <a:latin typeface="+mn-ea"/>
                <a:ea typeface="+mn-ea"/>
              </a:rPr>
              <a:t>user</a:t>
            </a:r>
            <a:r>
              <a:rPr lang="zh-CN" altLang="en-US" sz="1200" i="0" dirty="0">
                <a:solidFill>
                  <a:srgbClr val="191B1F"/>
                </a:solidFill>
                <a:effectLst/>
                <a:latin typeface="+mn-ea"/>
                <a:ea typeface="+mn-ea"/>
              </a:rPr>
              <a:t>：模型的使用者，也即聊天内容的发起者，同时可用于提供上下文。</a:t>
            </a:r>
            <a:endParaRPr lang="en-US" altLang="zh-CN" sz="6000" dirty="0">
              <a:latin typeface="+mn-ea"/>
              <a:ea typeface="+mn-ea"/>
            </a:endParaRPr>
          </a:p>
          <a:p>
            <a:pPr lvl="2">
              <a:lnSpc>
                <a:spcPct val="150000"/>
              </a:lnSpc>
            </a:pPr>
            <a:endParaRPr lang="en-US" altLang="zh-CN" sz="600" dirty="0">
              <a:latin typeface="+mn-ea"/>
              <a:ea typeface="+mn-ea"/>
            </a:endParaRPr>
          </a:p>
        </p:txBody>
      </p:sp>
      <p:pic>
        <p:nvPicPr>
          <p:cNvPr id="14" name="图片 13"/>
          <p:cNvPicPr>
            <a:picLocks noChangeAspect="1"/>
          </p:cNvPicPr>
          <p:nvPr/>
        </p:nvPicPr>
        <p:blipFill>
          <a:blip r:embed="rId1"/>
          <a:stretch>
            <a:fillRect/>
          </a:stretch>
        </p:blipFill>
        <p:spPr>
          <a:xfrm>
            <a:off x="105598" y="4681469"/>
            <a:ext cx="7278469" cy="1830542"/>
          </a:xfrm>
          <a:prstGeom prst="rect">
            <a:avLst/>
          </a:prstGeom>
        </p:spPr>
      </p:pic>
      <p:pic>
        <p:nvPicPr>
          <p:cNvPr id="5" name="图片 4"/>
          <p:cNvPicPr>
            <a:picLocks noChangeAspect="1"/>
          </p:cNvPicPr>
          <p:nvPr/>
        </p:nvPicPr>
        <p:blipFill>
          <a:blip r:embed="rId2"/>
          <a:stretch>
            <a:fillRect/>
          </a:stretch>
        </p:blipFill>
        <p:spPr>
          <a:xfrm>
            <a:off x="7381666" y="1266566"/>
            <a:ext cx="4747985" cy="363217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03</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29" y="2505672"/>
            <a:ext cx="6299267" cy="768350"/>
          </a:xfrm>
          <a:prstGeom prst="rect">
            <a:avLst/>
          </a:prstGeom>
        </p:spPr>
        <p:txBody>
          <a:bodyPr wrap="square">
            <a:spAutoFit/>
          </a:bodyPr>
          <a:lstStyle/>
          <a:p>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大模型量化技术</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a:t>
            </a:r>
            <a:r>
              <a:rPr lang="zh-CN" altLang="en-US">
                <a:solidFill>
                  <a:schemeClr val="tx1"/>
                </a:solidFill>
                <a:ea typeface="宋体" panose="02010600030101010101" pitchFamily="2" charset="-122"/>
              </a:rPr>
              <a:t>部署显存占用</a:t>
            </a:r>
            <a:endParaRPr lang="zh-CN" altLang="en-US">
              <a:solidFill>
                <a:schemeClr val="tx1"/>
              </a:solidFill>
              <a:ea typeface="宋体" panose="02010600030101010101" pitchFamily="2" charset="-122"/>
            </a:endParaRPr>
          </a:p>
        </p:txBody>
      </p:sp>
      <p:sp>
        <p:nvSpPr>
          <p:cNvPr id="6" name="文本框 5"/>
          <p:cNvSpPr txBox="1"/>
          <p:nvPr/>
        </p:nvSpPr>
        <p:spPr>
          <a:xfrm>
            <a:off x="965902" y="1143024"/>
            <a:ext cx="10611340" cy="3574441"/>
          </a:xfrm>
          <a:prstGeom prst="rect">
            <a:avLst/>
          </a:prstGeom>
          <a:noFill/>
        </p:spPr>
        <p:txBody>
          <a:bodyPr wrap="square" rtlCol="0" anchor="t">
            <a:noAutofit/>
          </a:bodyPr>
          <a:lstStyle/>
          <a:p>
            <a:pPr algn="l"/>
            <a:r>
              <a:rPr lang="zh-CN" altLang="en-US" sz="2800" dirty="0">
                <a:solidFill>
                  <a:srgbClr val="000000"/>
                </a:solidFill>
              </a:rPr>
              <a:t>随着大模型规模不断增大，参数量动辄数百亿升至千万亿，这使得模型在实际应用场景中的部署变得愈发困难。为了突破这一瓶颈，研究者们开始关注模型量化技术。量化通过对模型权重和激活进行低比特表示，大幅降低模型大小，减少计算量，从而在不显著损失精度的情况下，实现模型的快速推理和高效部署。</a:t>
            </a:r>
            <a:endParaRPr lang="zh-CN" altLang="en-US" sz="2800" dirty="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大模型量化</a:t>
            </a:r>
            <a:endParaRPr lang="zh-CN" altLang="en-US"/>
          </a:p>
        </p:txBody>
      </p:sp>
      <p:pic>
        <p:nvPicPr>
          <p:cNvPr id="4" name="图片 3" descr="upload_post_object_v2_330044827"/>
          <p:cNvPicPr>
            <a:picLocks noChangeAspect="1"/>
          </p:cNvPicPr>
          <p:nvPr/>
        </p:nvPicPr>
        <p:blipFill>
          <a:blip r:embed="rId1"/>
          <a:stretch>
            <a:fillRect/>
          </a:stretch>
        </p:blipFill>
        <p:spPr>
          <a:xfrm>
            <a:off x="247754" y="1280737"/>
            <a:ext cx="8292974" cy="4723846"/>
          </a:xfrm>
          <a:prstGeom prst="rect">
            <a:avLst/>
          </a:prstGeom>
        </p:spPr>
      </p:pic>
      <p:sp>
        <p:nvSpPr>
          <p:cNvPr id="5" name="文本框 4"/>
          <p:cNvSpPr txBox="1"/>
          <p:nvPr/>
        </p:nvSpPr>
        <p:spPr>
          <a:xfrm>
            <a:off x="8684603" y="1545443"/>
            <a:ext cx="3447004" cy="4942904"/>
          </a:xfrm>
          <a:prstGeom prst="rect">
            <a:avLst/>
          </a:prstGeom>
          <a:noFill/>
        </p:spPr>
        <p:txBody>
          <a:bodyPr wrap="square" rtlCol="0" anchor="t">
            <a:noAutofit/>
          </a:bodyPr>
          <a:lstStyle/>
          <a:p>
            <a:pPr algn="l"/>
            <a:r>
              <a:rPr lang="zh-CN" altLang="en-US" sz="2000" dirty="0">
                <a:solidFill>
                  <a:srgbClr val="000000"/>
                </a:solidFill>
              </a:rPr>
              <a:t>量化技术是一种通过减少模型中权重和激活值的精度来减小模型大小和加速推理的方法。在传统的32位浮点（FP32）精度下，模型的权重和激活值都是以32位浮点数存储的。量化技术通过将这些数值转换为低位宽度的表示（例如8位整数，INT8），来减少模型的存储需求和加速模型的运算速度</a:t>
            </a:r>
            <a:r>
              <a:rPr lang="zh-CN" altLang="en-US" sz="1600" dirty="0">
                <a:solidFill>
                  <a:srgbClr val="000000"/>
                </a:solidFill>
              </a:rPr>
              <a:t>。</a:t>
            </a:r>
            <a:endParaRPr lang="zh-CN" altLang="en-US" sz="1600" dirty="0">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显存</a:t>
            </a:r>
            <a:r>
              <a:rPr lang="zh-CN" altLang="en-US">
                <a:solidFill>
                  <a:schemeClr val="tx1"/>
                </a:solidFill>
                <a:ea typeface="宋体" panose="02010600030101010101" pitchFamily="2" charset="-122"/>
              </a:rPr>
              <a:t>占用</a:t>
            </a:r>
            <a:r>
              <a:rPr lang="zh-CN" altLang="en-US"/>
              <a:t>表</a:t>
            </a:r>
            <a:endParaRPr lang="zh-CN" altLang="en-US"/>
          </a:p>
        </p:txBody>
      </p:sp>
      <p:pic>
        <p:nvPicPr>
          <p:cNvPr id="4" name="图片 3" descr="upload_post_object_v2_486608777"/>
          <p:cNvPicPr>
            <a:picLocks noChangeAspect="1"/>
          </p:cNvPicPr>
          <p:nvPr/>
        </p:nvPicPr>
        <p:blipFill>
          <a:blip r:embed="rId1"/>
          <a:stretch>
            <a:fillRect/>
          </a:stretch>
        </p:blipFill>
        <p:spPr>
          <a:xfrm>
            <a:off x="2119189" y="1227537"/>
            <a:ext cx="4406158" cy="5409541"/>
          </a:xfrm>
          <a:prstGeom prst="rect">
            <a:avLst/>
          </a:prstGeom>
        </p:spPr>
      </p:pic>
      <p:sp>
        <p:nvSpPr>
          <p:cNvPr id="6" name="文本框 5"/>
          <p:cNvSpPr txBox="1"/>
          <p:nvPr/>
        </p:nvSpPr>
        <p:spPr>
          <a:xfrm>
            <a:off x="7151234" y="1382376"/>
            <a:ext cx="3797143" cy="5099863"/>
          </a:xfrm>
          <a:prstGeom prst="rect">
            <a:avLst/>
          </a:prstGeom>
          <a:noFill/>
        </p:spPr>
        <p:txBody>
          <a:bodyPr wrap="square" rtlCol="0" anchor="t">
            <a:noAutofit/>
          </a:bodyPr>
          <a:lstStyle/>
          <a:p>
            <a:pPr algn="l"/>
            <a:r>
              <a:rPr lang="zh-CN" altLang="en-US" sz="2000" dirty="0">
                <a:solidFill>
                  <a:srgbClr val="000000"/>
                </a:solidFill>
              </a:rPr>
              <a:t>大语言模型以</a:t>
            </a:r>
            <a:r>
              <a:rPr lang="en-US" altLang="zh-CN" sz="2000" dirty="0">
                <a:solidFill>
                  <a:srgbClr val="000000"/>
                </a:solidFill>
              </a:rPr>
              <a:t>FP32</a:t>
            </a:r>
            <a:r>
              <a:rPr lang="zh-CN" altLang="en-US" sz="2000" dirty="0">
                <a:solidFill>
                  <a:srgbClr val="000000"/>
                </a:solidFill>
              </a:rPr>
              <a:t>全精度部署时最低消耗的显存约等于模型的参数量的</a:t>
            </a:r>
            <a:r>
              <a:rPr lang="en-US" altLang="zh-CN" sz="2000" dirty="0">
                <a:solidFill>
                  <a:srgbClr val="000000"/>
                </a:solidFill>
              </a:rPr>
              <a:t>billon</a:t>
            </a:r>
            <a:r>
              <a:rPr lang="zh-CN" altLang="en-US" sz="2000" dirty="0">
                <a:solidFill>
                  <a:srgbClr val="000000"/>
                </a:solidFill>
              </a:rPr>
              <a:t>数</a:t>
            </a:r>
            <a:r>
              <a:rPr lang="en-US" altLang="zh-CN" sz="2000" dirty="0">
                <a:solidFill>
                  <a:srgbClr val="000000"/>
                </a:solidFill>
              </a:rPr>
              <a:t>*4</a:t>
            </a:r>
            <a:r>
              <a:rPr lang="zh-CN" altLang="en-US" sz="2000" dirty="0">
                <a:solidFill>
                  <a:srgbClr val="000000"/>
                </a:solidFill>
              </a:rPr>
              <a:t>，</a:t>
            </a:r>
            <a:r>
              <a:rPr lang="en-US" altLang="zh-CN" sz="2000" dirty="0">
                <a:solidFill>
                  <a:srgbClr val="000000"/>
                </a:solidFill>
              </a:rPr>
              <a:t>FP16</a:t>
            </a:r>
            <a:r>
              <a:rPr lang="zh-CN" altLang="en-US" sz="2000" dirty="0">
                <a:solidFill>
                  <a:srgbClr val="000000"/>
                </a:solidFill>
              </a:rPr>
              <a:t>半精度部署为</a:t>
            </a:r>
            <a:r>
              <a:rPr lang="en-US" altLang="zh-CN" sz="2000" dirty="0">
                <a:solidFill>
                  <a:srgbClr val="000000"/>
                </a:solidFill>
              </a:rPr>
              <a:t>billon</a:t>
            </a:r>
            <a:r>
              <a:rPr lang="zh-CN" altLang="en-US" sz="2000" dirty="0">
                <a:solidFill>
                  <a:srgbClr val="000000"/>
                </a:solidFill>
              </a:rPr>
              <a:t>数</a:t>
            </a:r>
            <a:r>
              <a:rPr lang="en-US" altLang="zh-CN" sz="2000" dirty="0">
                <a:solidFill>
                  <a:srgbClr val="000000"/>
                </a:solidFill>
              </a:rPr>
              <a:t>*2</a:t>
            </a:r>
            <a:r>
              <a:rPr lang="zh-CN" altLang="en-US" sz="2000" dirty="0">
                <a:solidFill>
                  <a:srgbClr val="000000"/>
                </a:solidFill>
              </a:rPr>
              <a:t>，以此类推，精度每减少一半，占用显存同样减少一半。</a:t>
            </a:r>
            <a:endParaRPr lang="en-US" altLang="zh-CN" sz="2000" dirty="0">
              <a:solidFill>
                <a:srgbClr val="000000"/>
              </a:solidFill>
            </a:endParaRPr>
          </a:p>
          <a:p>
            <a:pPr algn="l"/>
            <a:endParaRPr lang="en-US" altLang="zh-CN" sz="2000" dirty="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大模型量化方法</a:t>
            </a:r>
            <a:endParaRPr lang="zh-CN" altLang="en-US"/>
          </a:p>
        </p:txBody>
      </p:sp>
      <p:sp>
        <p:nvSpPr>
          <p:cNvPr id="3" name="内容占位符 2"/>
          <p:cNvSpPr>
            <a:spLocks noGrp="1"/>
          </p:cNvSpPr>
          <p:nvPr>
            <p:ph idx="1"/>
          </p:nvPr>
        </p:nvSpPr>
        <p:spPr>
          <a:xfrm>
            <a:off x="494932" y="1142945"/>
            <a:ext cx="10515600" cy="4659449"/>
          </a:xfrm>
        </p:spPr>
        <p:txBody>
          <a:bodyPr/>
          <a:lstStyle/>
          <a:p>
            <a:pPr marL="457200" indent="-457200">
              <a:buFont typeface="Wingdings" panose="05000000000000000000" charset="0"/>
              <a:buChar char="u"/>
            </a:pPr>
            <a:r>
              <a:rPr lang="zh-CN" altLang="en-US"/>
              <a:t>训练后量化 (Post Training Quantization, PTQ)：适度地使用一些资源来量化预训练好的模型，如一个校准数据集和几小时的算力。</a:t>
            </a:r>
            <a:endParaRPr lang="zh-CN" altLang="en-US"/>
          </a:p>
          <a:p>
            <a:pPr>
              <a:buNone/>
            </a:pPr>
            <a:endParaRPr lang="zh-CN" altLang="en-US"/>
          </a:p>
          <a:p>
            <a:pPr>
              <a:buNone/>
            </a:pPr>
            <a:endParaRPr lang="zh-CN" altLang="en-US"/>
          </a:p>
          <a:p>
            <a:pPr marL="457200" indent="-457200">
              <a:buFont typeface="Wingdings" panose="05000000000000000000" charset="0"/>
              <a:buChar char="u"/>
            </a:pPr>
            <a:r>
              <a:rPr lang="zh-CN" altLang="en-US"/>
              <a:t>量化感知训练 (Quantization Aware Training, QAT)：在训练或进一步微调之前执行量化。</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GPTQ量化</a:t>
            </a:r>
            <a:endParaRPr lang="zh-CN" altLang="en-US"/>
          </a:p>
        </p:txBody>
      </p:sp>
      <p:sp>
        <p:nvSpPr>
          <p:cNvPr id="3" name="内容占位符 2"/>
          <p:cNvSpPr>
            <a:spLocks noGrp="1"/>
          </p:cNvSpPr>
          <p:nvPr>
            <p:ph idx="1"/>
          </p:nvPr>
        </p:nvSpPr>
        <p:spPr/>
        <p:txBody>
          <a:bodyPr/>
          <a:lstStyle/>
          <a:p>
            <a:r>
              <a:rPr lang="zh-CN" altLang="en-US"/>
              <a:t>GPTQ量化是一种针对生成预训练Transformer（GPT）模型的量化方法。它通过对模型权重和激活值进行量化，将浮点数转换为低精度的定点数，从而实现模型的压缩和加速。GPTQ采用近似二阶信息，能够在大约四个GPU小时内量化具有1750亿参数的GPT模型，将位宽减少到每个权重的3或4位，同时保持较高的准确性。这种方法不需要对模型进行重训练，可以直接在预训练好的模型上进行量化，因此实现起来相对简单。</a:t>
            </a:r>
            <a:endParaRPr lang="zh-CN" altLang="en-US"/>
          </a:p>
          <a:p>
            <a:endParaRPr lang="zh-CN" altLang="en-US"/>
          </a:p>
          <a:p>
            <a:r>
              <a:rPr lang="zh-CN" altLang="en-US"/>
              <a:t>常用量化工具</a:t>
            </a:r>
            <a:r>
              <a:rPr lang="en-US" altLang="zh-CN"/>
              <a:t>:vLLM,AutoGPTQ,Transformers</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GPTQ</a:t>
            </a:r>
            <a:r>
              <a:rPr lang="zh-CN" altLang="en-US"/>
              <a:t>量化代码</a:t>
            </a:r>
            <a:endParaRPr lang="zh-CN" altLang="en-US"/>
          </a:p>
        </p:txBody>
      </p:sp>
      <p:graphicFrame>
        <p:nvGraphicFramePr>
          <p:cNvPr id="4" name="表格 3"/>
          <p:cNvGraphicFramePr/>
          <p:nvPr/>
        </p:nvGraphicFramePr>
        <p:xfrm>
          <a:off x="287489" y="1142945"/>
          <a:ext cx="11781790" cy="5037455"/>
        </p:xfrm>
        <a:graphic>
          <a:graphicData uri="http://schemas.openxmlformats.org/drawingml/2006/table">
            <a:tbl>
              <a:tblPr firstRow="1" bandRow="1">
                <a:tableStyleId>{5940675A-B579-460E-94D1-54222C63F5DA}</a:tableStyleId>
              </a:tblPr>
              <a:tblGrid>
                <a:gridCol w="11781790"/>
              </a:tblGrid>
              <a:tr h="5037455">
                <a:tc>
                  <a:txBody>
                    <a:bodyPr/>
                    <a:lstStyle/>
                    <a:p>
                      <a:pPr algn="l">
                        <a:buNone/>
                      </a:pPr>
                      <a:r>
                        <a:rPr lang="en-US" altLang="zh-CN" sz="1600">
                          <a:solidFill>
                            <a:schemeClr val="tx1"/>
                          </a:solidFill>
                        </a:rPr>
                        <a:t>from auto_gptq import AutoGPTQForCausalLM, BaseQuantizeConfig</a:t>
                      </a:r>
                      <a:endParaRPr lang="en-US" altLang="zh-CN" sz="1600">
                        <a:solidFill>
                          <a:schemeClr val="tx1"/>
                        </a:solidFill>
                      </a:endParaRPr>
                    </a:p>
                    <a:p>
                      <a:pPr algn="l">
                        <a:buNone/>
                      </a:pPr>
                      <a:r>
                        <a:rPr lang="en-US" altLang="zh-CN" sz="1600">
                          <a:solidFill>
                            <a:schemeClr val="tx1"/>
                          </a:solidFill>
                        </a:rPr>
                        <a:t>from transformers import AutoTokenizer</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 Specify paths and hyperparameters for quantization</a:t>
                      </a:r>
                      <a:endParaRPr lang="en-US" altLang="zh-CN" sz="1600">
                        <a:solidFill>
                          <a:schemeClr val="tx1"/>
                        </a:solidFill>
                      </a:endParaRPr>
                    </a:p>
                    <a:p>
                      <a:pPr algn="l">
                        <a:buNone/>
                      </a:pPr>
                      <a:r>
                        <a:rPr lang="en-US" altLang="zh-CN" sz="1600">
                          <a:solidFill>
                            <a:schemeClr val="tx1"/>
                          </a:solidFill>
                        </a:rPr>
                        <a:t>model_path = "your_model_path"</a:t>
                      </a:r>
                      <a:endParaRPr lang="en-US" altLang="zh-CN" sz="1600">
                        <a:solidFill>
                          <a:schemeClr val="tx1"/>
                        </a:solidFill>
                      </a:endParaRPr>
                    </a:p>
                    <a:p>
                      <a:pPr algn="l">
                        <a:buNone/>
                      </a:pPr>
                      <a:r>
                        <a:rPr lang="en-US" altLang="zh-CN" sz="1600">
                          <a:solidFill>
                            <a:schemeClr val="tx1"/>
                          </a:solidFill>
                        </a:rPr>
                        <a:t>quant_path = "your_quantized_model_path"</a:t>
                      </a:r>
                      <a:endParaRPr lang="en-US" altLang="zh-CN" sz="1600">
                        <a:solidFill>
                          <a:schemeClr val="tx1"/>
                        </a:solidFill>
                      </a:endParaRPr>
                    </a:p>
                    <a:p>
                      <a:pPr algn="l">
                        <a:buNone/>
                      </a:pPr>
                      <a:r>
                        <a:rPr lang="en-US" altLang="zh-CN" sz="1600">
                          <a:solidFill>
                            <a:schemeClr val="tx1"/>
                          </a:solidFill>
                        </a:rPr>
                        <a:t>quantize_config = BaseQuantizeConfig(</a:t>
                      </a:r>
                      <a:endParaRPr lang="en-US" altLang="zh-CN" sz="1600">
                        <a:solidFill>
                          <a:schemeClr val="tx1"/>
                        </a:solidFill>
                      </a:endParaRPr>
                    </a:p>
                    <a:p>
                      <a:pPr algn="l">
                        <a:buNone/>
                      </a:pPr>
                      <a:r>
                        <a:rPr lang="en-US" altLang="zh-CN" sz="1600">
                          <a:solidFill>
                            <a:schemeClr val="tx1"/>
                          </a:solidFill>
                        </a:rPr>
                        <a:t>    bits=8, # 4 or 8</a:t>
                      </a:r>
                      <a:endParaRPr lang="en-US" altLang="zh-CN" sz="1600">
                        <a:solidFill>
                          <a:schemeClr val="tx1"/>
                        </a:solidFill>
                      </a:endParaRPr>
                    </a:p>
                    <a:p>
                      <a:pPr algn="l">
                        <a:buNone/>
                      </a:pPr>
                      <a:r>
                        <a:rPr lang="en-US" altLang="zh-CN" sz="1600">
                          <a:solidFill>
                            <a:schemeClr val="tx1"/>
                          </a:solidFill>
                        </a:rPr>
                        <a:t>    group_size=128,</a:t>
                      </a:r>
                      <a:endParaRPr lang="en-US" altLang="zh-CN" sz="1600">
                        <a:solidFill>
                          <a:schemeClr val="tx1"/>
                        </a:solidFill>
                      </a:endParaRPr>
                    </a:p>
                    <a:p>
                      <a:pPr algn="l">
                        <a:buNone/>
                      </a:pPr>
                      <a:r>
                        <a:rPr lang="en-US" altLang="zh-CN" sz="1600">
                          <a:solidFill>
                            <a:schemeClr val="tx1"/>
                          </a:solidFill>
                        </a:rPr>
                        <a:t>    damp_percent=0.01,</a:t>
                      </a:r>
                      <a:endParaRPr lang="en-US" altLang="zh-CN" sz="1600">
                        <a:solidFill>
                          <a:schemeClr val="tx1"/>
                        </a:solidFill>
                      </a:endParaRPr>
                    </a:p>
                    <a:p>
                      <a:pPr algn="l">
                        <a:buNone/>
                      </a:pPr>
                      <a:r>
                        <a:rPr lang="en-US" altLang="zh-CN" sz="1600">
                          <a:solidFill>
                            <a:schemeClr val="tx1"/>
                          </a:solidFill>
                        </a:rPr>
                        <a:t>    desc_act=False,  # set to False can significantly speed up inference but the perplexity may slightly bad</a:t>
                      </a:r>
                      <a:endParaRPr lang="en-US" altLang="zh-CN" sz="1600">
                        <a:solidFill>
                          <a:schemeClr val="tx1"/>
                        </a:solidFill>
                      </a:endParaRPr>
                    </a:p>
                    <a:p>
                      <a:pPr algn="l">
                        <a:buNone/>
                      </a:pPr>
                      <a:r>
                        <a:rPr lang="en-US" altLang="zh-CN" sz="1600">
                          <a:solidFill>
                            <a:schemeClr val="tx1"/>
                          </a:solidFill>
                        </a:rPr>
                        <a:t>    static_groups=False,</a:t>
                      </a:r>
                      <a:endParaRPr lang="en-US" altLang="zh-CN" sz="1600">
                        <a:solidFill>
                          <a:schemeClr val="tx1"/>
                        </a:solidFill>
                      </a:endParaRPr>
                    </a:p>
                    <a:p>
                      <a:pPr algn="l">
                        <a:buNone/>
                      </a:pPr>
                      <a:r>
                        <a:rPr lang="en-US" altLang="zh-CN" sz="1600">
                          <a:solidFill>
                            <a:schemeClr val="tx1"/>
                          </a:solidFill>
                        </a:rPr>
                        <a:t>    sym=True,</a:t>
                      </a:r>
                      <a:endParaRPr lang="en-US" altLang="zh-CN" sz="1600">
                        <a:solidFill>
                          <a:schemeClr val="tx1"/>
                        </a:solidFill>
                      </a:endParaRPr>
                    </a:p>
                    <a:p>
                      <a:pPr algn="l">
                        <a:buNone/>
                      </a:pPr>
                      <a:r>
                        <a:rPr lang="en-US" altLang="zh-CN" sz="1600">
                          <a:solidFill>
                            <a:schemeClr val="tx1"/>
                          </a:solidFill>
                        </a:rPr>
                        <a:t>    true_sequential=True,</a:t>
                      </a:r>
                      <a:endParaRPr lang="en-US" altLang="zh-CN" sz="1600">
                        <a:solidFill>
                          <a:schemeClr val="tx1"/>
                        </a:solidFill>
                      </a:endParaRPr>
                    </a:p>
                    <a:p>
                      <a:pPr algn="l">
                        <a:buNone/>
                      </a:pPr>
                      <a:r>
                        <a:rPr lang="en-US" altLang="zh-CN" sz="1600">
                          <a:solidFill>
                            <a:schemeClr val="tx1"/>
                          </a:solidFill>
                        </a:rPr>
                        <a:t>    model_name_or_path=None,</a:t>
                      </a:r>
                      <a:endParaRPr lang="en-US" altLang="zh-CN" sz="1600">
                        <a:solidFill>
                          <a:schemeClr val="tx1"/>
                        </a:solidFill>
                      </a:endParaRPr>
                    </a:p>
                    <a:p>
                      <a:pPr algn="l">
                        <a:buNone/>
                      </a:pPr>
                      <a:r>
                        <a:rPr lang="en-US" altLang="zh-CN" sz="1600">
                          <a:solidFill>
                            <a:schemeClr val="tx1"/>
                          </a:solidFill>
                        </a:rPr>
                        <a:t>    model_file_base_name="model"</a:t>
                      </a:r>
                      <a:endParaRPr lang="en-US" altLang="zh-CN" sz="1600">
                        <a:solidFill>
                          <a:schemeClr val="tx1"/>
                        </a:solidFill>
                      </a:endParaRPr>
                    </a:p>
                    <a:p>
                      <a:pPr algn="l">
                        <a:buNone/>
                      </a:pPr>
                      <a:r>
                        <a:rPr lang="en-US" altLang="zh-CN" sz="1600">
                          <a:solidFill>
                            <a:schemeClr val="tx1"/>
                          </a:solidFill>
                        </a:rPr>
                        <a:t>)</a:t>
                      </a:r>
                      <a:endParaRPr lang="en-US" altLang="zh-CN" sz="1600">
                        <a:solidFill>
                          <a:schemeClr val="tx1"/>
                        </a:solidFill>
                      </a:endParaRPr>
                    </a:p>
                    <a:p>
                      <a:pPr algn="l">
                        <a:buNone/>
                      </a:pPr>
                      <a:r>
                        <a:rPr lang="en-US" altLang="zh-CN" sz="1600">
                          <a:solidFill>
                            <a:schemeClr val="tx1"/>
                          </a:solidFill>
                        </a:rPr>
                        <a:t>max_len = 8192</a:t>
                      </a:r>
                      <a:endParaRPr lang="en-US" altLang="zh-CN" sz="1600">
                        <a:solidFill>
                          <a:schemeClr val="tx1"/>
                        </a:solidFill>
                      </a:endParaRPr>
                    </a:p>
                    <a:p>
                      <a:pPr algn="l">
                        <a:buNone/>
                      </a:pPr>
                      <a:r>
                        <a:rPr lang="en-US" altLang="zh-CN" sz="1600">
                          <a:solidFill>
                            <a:schemeClr val="tx1"/>
                          </a:solidFill>
                        </a:rPr>
                        <a:t>tokenizer = AutoTokenizer.from_pretrained(model_path)</a:t>
                      </a:r>
                      <a:endParaRPr lang="en-US" altLang="zh-CN" sz="1600">
                        <a:solidFill>
                          <a:schemeClr val="tx1"/>
                        </a:solidFill>
                      </a:endParaRPr>
                    </a:p>
                    <a:p>
                      <a:pPr algn="l">
                        <a:buNone/>
                      </a:pPr>
                      <a:r>
                        <a:rPr lang="en-US" altLang="zh-CN" sz="1600">
                          <a:solidFill>
                            <a:schemeClr val="tx1"/>
                          </a:solidFill>
                        </a:rPr>
                        <a:t>model = AutoGPTQForCausalLM.from_pretrained(model_path, quantize_config)</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model.save_quantized(quant_path, use_safetensors=True)</a:t>
                      </a:r>
                      <a:endParaRPr lang="en-US" altLang="zh-CN" sz="1600">
                        <a:solidFill>
                          <a:schemeClr val="tx1"/>
                        </a:solidFill>
                      </a:endParaRPr>
                    </a:p>
                    <a:p>
                      <a:pPr algn="l">
                        <a:buNone/>
                      </a:pPr>
                      <a:r>
                        <a:rPr lang="en-US" altLang="zh-CN" sz="1600">
                          <a:solidFill>
                            <a:schemeClr val="tx1"/>
                          </a:solidFill>
                        </a:rPr>
                        <a:t>tokenizer.save_pretrained(quant_path)</a:t>
                      </a:r>
                      <a:endParaRPr lang="en-US" altLang="zh-CN" sz="16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三种</a:t>
            </a:r>
            <a:r>
              <a:rPr lang="zh-CN" altLang="en-US">
                <a:solidFill>
                  <a:schemeClr val="tx1"/>
                </a:solidFill>
                <a:ea typeface="宋体" panose="02010600030101010101" pitchFamily="2" charset="-122"/>
              </a:rPr>
              <a:t>服务提供</a:t>
            </a:r>
            <a:r>
              <a:rPr lang="zh-CN" altLang="en-US"/>
              <a:t>方法</a:t>
            </a:r>
            <a:endParaRPr lang="zh-CN" altLang="en-US"/>
          </a:p>
        </p:txBody>
      </p:sp>
      <p:sp>
        <p:nvSpPr>
          <p:cNvPr id="3" name="内容占位符 2"/>
          <p:cNvSpPr>
            <a:spLocks noGrp="1"/>
          </p:cNvSpPr>
          <p:nvPr>
            <p:ph idx="1"/>
          </p:nvPr>
        </p:nvSpPr>
        <p:spPr>
          <a:xfrm>
            <a:off x="210364" y="1143024"/>
            <a:ext cx="10986477" cy="4900924"/>
          </a:xfrm>
        </p:spPr>
        <p:txBody>
          <a:bodyPr/>
          <a:lstStyle/>
          <a:p>
            <a:endParaRPr lang="en-US" altLang="zh-CN"/>
          </a:p>
          <a:p>
            <a:r>
              <a:rPr lang="zh-CN" altLang="en-US"/>
              <a:t>根据用户获取大模型服务的</a:t>
            </a:r>
            <a:r>
              <a:rPr lang="zh-CN" altLang="en-US">
                <a:solidFill>
                  <a:schemeClr val="tx1"/>
                </a:solidFill>
                <a:ea typeface="宋体" panose="02010600030101010101" pitchFamily="2" charset="-122"/>
              </a:rPr>
              <a:t>手段</a:t>
            </a:r>
            <a:r>
              <a:rPr lang="zh-CN" altLang="en-US"/>
              <a:t>，将大模型服务提供方法概括为如下三种</a:t>
            </a:r>
            <a:r>
              <a:rPr lang="en-US" altLang="zh-CN"/>
              <a:t>:</a:t>
            </a:r>
            <a:endParaRPr lang="en-US" altLang="zh-CN"/>
          </a:p>
          <a:p>
            <a:endParaRPr lang="en-US" altLang="zh-CN"/>
          </a:p>
          <a:p>
            <a:pPr marL="457200" indent="-457200">
              <a:buFont typeface="Wingdings" panose="05000000000000000000" charset="0"/>
              <a:buChar char="u"/>
            </a:pPr>
            <a:r>
              <a:rPr lang="zh-CN" altLang="en-US"/>
              <a:t>客户端</a:t>
            </a:r>
            <a:r>
              <a:rPr lang="zh-CN" altLang="en-US">
                <a:solidFill>
                  <a:schemeClr val="tx1"/>
                </a:solidFill>
                <a:ea typeface="宋体" panose="02010600030101010101" pitchFamily="2" charset="-122"/>
              </a:rPr>
              <a:t>直接提供服务</a:t>
            </a:r>
            <a:endParaRPr lang="zh-CN" altLang="en-US">
              <a:solidFill>
                <a:schemeClr val="tx1"/>
              </a:solidFill>
              <a:ea typeface="宋体" panose="02010600030101010101" pitchFamily="2" charset="-122"/>
            </a:endParaRPr>
          </a:p>
          <a:p>
            <a:pPr>
              <a:buNone/>
            </a:pPr>
            <a:endParaRPr lang="zh-CN" altLang="en-US"/>
          </a:p>
          <a:p>
            <a:pPr marL="457200" indent="-457200">
              <a:buFont typeface="Wingdings" panose="05000000000000000000" charset="0"/>
              <a:buChar char="u"/>
            </a:pPr>
            <a:r>
              <a:rPr lang="en-US" altLang="zh-CN"/>
              <a:t>API</a:t>
            </a:r>
            <a:r>
              <a:rPr lang="zh-CN" altLang="en-US">
                <a:solidFill>
                  <a:schemeClr val="tx1"/>
                </a:solidFill>
                <a:ea typeface="宋体" panose="02010600030101010101" pitchFamily="2" charset="-122"/>
              </a:rPr>
              <a:t>提供</a:t>
            </a:r>
            <a:r>
              <a:rPr lang="zh-CN" altLang="en-US"/>
              <a:t>服务</a:t>
            </a:r>
            <a:endParaRPr lang="zh-CN" altLang="en-US"/>
          </a:p>
          <a:p>
            <a:pPr>
              <a:buNone/>
            </a:pPr>
            <a:endParaRPr lang="zh-CN" altLang="en-US"/>
          </a:p>
          <a:p>
            <a:pPr marL="457200" indent="-457200">
              <a:buFont typeface="Wingdings" panose="05000000000000000000" charset="0"/>
              <a:buChar char="u"/>
            </a:pPr>
            <a:r>
              <a:rPr lang="zh-CN" altLang="en-US">
                <a:solidFill>
                  <a:schemeClr val="tx1"/>
                </a:solidFill>
                <a:ea typeface="宋体" panose="02010600030101010101" pitchFamily="2" charset="-122"/>
              </a:rPr>
              <a:t>网页提供服务</a:t>
            </a:r>
            <a:endParaRPr lang="zh-CN" altLang="en-US">
              <a:solidFill>
                <a:schemeClr val="tx1"/>
              </a:solidFill>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AWQ</a:t>
            </a:r>
            <a:r>
              <a:rPr lang="zh-CN" altLang="en-US"/>
              <a:t>量化</a:t>
            </a:r>
            <a:endParaRPr lang="zh-CN" altLang="en-US"/>
          </a:p>
        </p:txBody>
      </p:sp>
      <p:sp>
        <p:nvSpPr>
          <p:cNvPr id="3" name="内容占位符 2"/>
          <p:cNvSpPr>
            <a:spLocks noGrp="1"/>
          </p:cNvSpPr>
          <p:nvPr>
            <p:ph idx="1"/>
          </p:nvPr>
        </p:nvSpPr>
        <p:spPr/>
        <p:txBody>
          <a:bodyPr/>
          <a:lstStyle/>
          <a:p>
            <a:r>
              <a:rPr lang="zh-CN" altLang="en-US"/>
              <a:t>AWQ量化（Activation-aware Weight Quantization）是一种针对大型语言模型（LLM）的量化技术，旨在减少模型大小并加速推理过程，同时保持模型性能。其核心思想是通过观察激活值而非权重来选择缩放大小，从而保护显著权重。AWQ通过这种方法实现了低比特量化（如4位或更低），显著减少了量化误差。</a:t>
            </a:r>
            <a:endParaRPr lang="zh-CN" altLang="en-US"/>
          </a:p>
          <a:p>
            <a:endParaRPr lang="zh-CN" altLang="en-US"/>
          </a:p>
          <a:p>
            <a:endParaRPr lang="zh-CN" altLang="en-US"/>
          </a:p>
          <a:p>
            <a:r>
              <a:rPr lang="zh-CN" altLang="en-US"/>
              <a:t>常用量化工具:vLLM,Auto</a:t>
            </a:r>
            <a:r>
              <a:rPr lang="en-US" altLang="zh-CN">
                <a:solidFill>
                  <a:schemeClr val="tx1"/>
                </a:solidFill>
                <a:ea typeface="宋体" panose="02010600030101010101" pitchFamily="2" charset="-122"/>
              </a:rPr>
              <a:t>AWQ</a:t>
            </a:r>
            <a:r>
              <a:rPr lang="zh-CN" altLang="en-US"/>
              <a:t>,Transformers</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AWQ量化代码</a:t>
            </a:r>
            <a:endParaRPr lang="zh-CN" altLang="en-US"/>
          </a:p>
        </p:txBody>
      </p:sp>
      <p:graphicFrame>
        <p:nvGraphicFramePr>
          <p:cNvPr id="4" name="表格 3"/>
          <p:cNvGraphicFramePr/>
          <p:nvPr/>
        </p:nvGraphicFramePr>
        <p:xfrm>
          <a:off x="205132" y="1142945"/>
          <a:ext cx="11781790" cy="5037455"/>
        </p:xfrm>
        <a:graphic>
          <a:graphicData uri="http://schemas.openxmlformats.org/drawingml/2006/table">
            <a:tbl>
              <a:tblPr firstRow="1" bandRow="1">
                <a:tableStyleId>{5940675A-B579-460E-94D1-54222C63F5DA}</a:tableStyleId>
              </a:tblPr>
              <a:tblGrid>
                <a:gridCol w="11781790"/>
              </a:tblGrid>
              <a:tr h="5037455">
                <a:tc>
                  <a:txBody>
                    <a:bodyPr/>
                    <a:lstStyle/>
                    <a:p>
                      <a:pPr algn="l">
                        <a:buNone/>
                      </a:pPr>
                      <a:r>
                        <a:rPr lang="en-US" altLang="zh-CN" sz="1600">
                          <a:solidFill>
                            <a:schemeClr val="tx1"/>
                          </a:solidFill>
                        </a:rPr>
                        <a:t>from awq import AutoAWQForCausalLM</a:t>
                      </a:r>
                      <a:endParaRPr lang="en-US" altLang="zh-CN" sz="1600">
                        <a:solidFill>
                          <a:schemeClr val="tx1"/>
                        </a:solidFill>
                      </a:endParaRPr>
                    </a:p>
                    <a:p>
                      <a:pPr algn="l">
                        <a:buNone/>
                      </a:pPr>
                      <a:r>
                        <a:rPr lang="en-US" altLang="zh-CN" sz="1600">
                          <a:solidFill>
                            <a:schemeClr val="tx1"/>
                          </a:solidFill>
                        </a:rPr>
                        <a:t>from transformers import AutoTokenizer</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model_path = 'lmsys/vicuna-7b-v1.5'</a:t>
                      </a:r>
                      <a:endParaRPr lang="en-US" altLang="zh-CN" sz="1600">
                        <a:solidFill>
                          <a:schemeClr val="tx1"/>
                        </a:solidFill>
                      </a:endParaRPr>
                    </a:p>
                    <a:p>
                      <a:pPr algn="l">
                        <a:buNone/>
                      </a:pPr>
                      <a:r>
                        <a:rPr lang="en-US" altLang="zh-CN" sz="1600">
                          <a:solidFill>
                            <a:schemeClr val="tx1"/>
                          </a:solidFill>
                        </a:rPr>
                        <a:t>quant_path = 'vicuna-7b-v1.5-awq'</a:t>
                      </a:r>
                      <a:endParaRPr lang="en-US" altLang="zh-CN" sz="1600">
                        <a:solidFill>
                          <a:schemeClr val="tx1"/>
                        </a:solidFill>
                      </a:endParaRPr>
                    </a:p>
                    <a:p>
                      <a:pPr algn="l">
                        <a:buNone/>
                      </a:pPr>
                      <a:r>
                        <a:rPr lang="en-US" altLang="zh-CN" sz="1600">
                          <a:solidFill>
                            <a:schemeClr val="tx1"/>
                          </a:solidFill>
                        </a:rPr>
                        <a:t>quant_config = { "zero_point": True, "q_group_size": 128, "w_bit": 4, "version": "GEMM" }</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 Load model</a:t>
                      </a:r>
                      <a:endParaRPr lang="en-US" altLang="zh-CN" sz="1600">
                        <a:solidFill>
                          <a:schemeClr val="tx1"/>
                        </a:solidFill>
                      </a:endParaRPr>
                    </a:p>
                    <a:p>
                      <a:pPr algn="l">
                        <a:buNone/>
                      </a:pPr>
                      <a:r>
                        <a:rPr lang="en-US" altLang="zh-CN" sz="1600">
                          <a:solidFill>
                            <a:schemeClr val="tx1"/>
                          </a:solidFill>
                        </a:rPr>
                        <a:t>model = AutoAWQForCausalLM.from_pretrained(model_path, **{"low_cpu_mem_usage": True})</a:t>
                      </a:r>
                      <a:endParaRPr lang="en-US" altLang="zh-CN" sz="1600">
                        <a:solidFill>
                          <a:schemeClr val="tx1"/>
                        </a:solidFill>
                      </a:endParaRPr>
                    </a:p>
                    <a:p>
                      <a:pPr algn="l">
                        <a:buNone/>
                      </a:pPr>
                      <a:r>
                        <a:rPr lang="en-US" altLang="zh-CN" sz="1600">
                          <a:solidFill>
                            <a:schemeClr val="tx1"/>
                          </a:solidFill>
                        </a:rPr>
                        <a:t>tokenizer = AutoTokenizer.from_pretrained(model_path, trust_remote_code=True)</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 Quantize</a:t>
                      </a:r>
                      <a:endParaRPr lang="en-US" altLang="zh-CN" sz="1600">
                        <a:solidFill>
                          <a:schemeClr val="tx1"/>
                        </a:solidFill>
                      </a:endParaRPr>
                    </a:p>
                    <a:p>
                      <a:pPr algn="l">
                        <a:buNone/>
                      </a:pPr>
                      <a:r>
                        <a:rPr lang="en-US" altLang="zh-CN" sz="1600">
                          <a:solidFill>
                            <a:schemeClr val="tx1"/>
                          </a:solidFill>
                        </a:rPr>
                        <a:t>model.quantize(tokenizer, quant_config=quant_config)</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 Save quantized model</a:t>
                      </a:r>
                      <a:endParaRPr lang="en-US" altLang="zh-CN" sz="1600">
                        <a:solidFill>
                          <a:schemeClr val="tx1"/>
                        </a:solidFill>
                      </a:endParaRPr>
                    </a:p>
                    <a:p>
                      <a:pPr algn="l">
                        <a:buNone/>
                      </a:pPr>
                      <a:r>
                        <a:rPr lang="en-US" altLang="zh-CN" sz="1600">
                          <a:solidFill>
                            <a:schemeClr val="tx1"/>
                          </a:solidFill>
                        </a:rPr>
                        <a:t>model.save_quantized(quant_path)</a:t>
                      </a:r>
                      <a:endParaRPr lang="en-US" altLang="zh-CN" sz="1600">
                        <a:solidFill>
                          <a:schemeClr val="tx1"/>
                        </a:solidFill>
                      </a:endParaRPr>
                    </a:p>
                    <a:p>
                      <a:pPr algn="l">
                        <a:buNone/>
                      </a:pPr>
                      <a:r>
                        <a:rPr lang="en-US" altLang="zh-CN" sz="1600">
                          <a:solidFill>
                            <a:schemeClr val="tx1"/>
                          </a:solidFill>
                        </a:rPr>
                        <a:t>tokenizer.save_pretrained(quant_path)</a:t>
                      </a:r>
                      <a:endParaRPr lang="en-US" altLang="zh-CN" sz="16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tx1"/>
                </a:solidFill>
                <a:ea typeface="宋体" panose="02010600030101010101" pitchFamily="2" charset="-122"/>
              </a:rPr>
              <a:t>GGUF</a:t>
            </a:r>
            <a:r>
              <a:rPr lang="zh-CN" altLang="en-US"/>
              <a:t>量化</a:t>
            </a:r>
            <a:endParaRPr lang="zh-CN" altLang="en-US"/>
          </a:p>
        </p:txBody>
      </p:sp>
      <p:sp>
        <p:nvSpPr>
          <p:cNvPr id="3" name="内容占位符 2"/>
          <p:cNvSpPr>
            <a:spLocks noGrp="1"/>
          </p:cNvSpPr>
          <p:nvPr>
            <p:ph idx="1"/>
          </p:nvPr>
        </p:nvSpPr>
        <p:spPr/>
        <p:txBody>
          <a:bodyPr/>
          <a:lstStyle/>
          <a:p>
            <a:r>
              <a:rPr lang="zh-CN" altLang="en-US"/>
              <a:t>GGUF量化（GPT生成的统一格式）是一种量化方法，旨在通过对模型权重进行量化，将浮点数转换为低精度的定点数，从而减小模型体积和提高计算效率。GGUF允许用户在CPU上运行大型语言模型（LLM），并且可以将某些层加载到GPU以提高速度。这种方法不需要校准过程，但可以结合校准数据使用工具以获得更好的量化效果。</a:t>
            </a:r>
            <a:endParaRPr lang="zh-CN" altLang="en-US"/>
          </a:p>
          <a:p>
            <a:endParaRPr lang="zh-CN" altLang="en-US"/>
          </a:p>
          <a:p>
            <a:r>
              <a:rPr lang="zh-CN" altLang="en-US"/>
              <a:t>常用量化工具:llama.cpp</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GGUF量化代码</a:t>
            </a:r>
            <a:endParaRPr lang="zh-CN" altLang="en-US"/>
          </a:p>
        </p:txBody>
      </p:sp>
      <p:graphicFrame>
        <p:nvGraphicFramePr>
          <p:cNvPr id="4" name="表格 3"/>
          <p:cNvGraphicFramePr/>
          <p:nvPr/>
        </p:nvGraphicFramePr>
        <p:xfrm>
          <a:off x="205160" y="2145720"/>
          <a:ext cx="11519535" cy="931545"/>
        </p:xfrm>
        <a:graphic>
          <a:graphicData uri="http://schemas.openxmlformats.org/drawingml/2006/table">
            <a:tbl>
              <a:tblPr firstRow="1" bandRow="1">
                <a:tableStyleId>{5940675A-B579-460E-94D1-54222C63F5DA}</a:tableStyleId>
              </a:tblPr>
              <a:tblGrid>
                <a:gridCol w="11519535"/>
              </a:tblGrid>
              <a:tr h="931545">
                <a:tc>
                  <a:txBody>
                    <a:bodyPr/>
                    <a:lstStyle/>
                    <a:p>
                      <a:pPr algn="l">
                        <a:buNone/>
                      </a:pPr>
                      <a:r>
                        <a:rPr lang="en-US" altLang="zh-CN" sz="1600">
                          <a:solidFill>
                            <a:schemeClr val="tx1"/>
                          </a:solidFill>
                        </a:rPr>
                        <a:t>python convert-hf-to-gguf.py Qwen/Qwen2-7B-Instruct --outfile models/7B/qwen2-7b-instruct-fp16.gguf</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./llama-quantize models/7B/qwen2-7b-instruct-fp16.gguf models/7B/qwen2-7b-instruct-q2_k.gguf q2_k</a:t>
                      </a:r>
                      <a:endParaRPr lang="en-US" altLang="zh-CN" sz="16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
        <p:nvSpPr>
          <p:cNvPr id="5" name="内容占位符 4"/>
          <p:cNvSpPr>
            <a:spLocks noGrp="1"/>
          </p:cNvSpPr>
          <p:nvPr>
            <p:ph idx="1"/>
          </p:nvPr>
        </p:nvSpPr>
        <p:spPr>
          <a:xfrm>
            <a:off x="316433" y="1270362"/>
            <a:ext cx="10803945" cy="526502"/>
          </a:xfrm>
        </p:spPr>
        <p:txBody>
          <a:bodyPr/>
          <a:lstStyle/>
          <a:p>
            <a:r>
              <a:rPr lang="zh-CN" altLang="en-US"/>
              <a:t>使用llama.cpp进行模型的量化</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Bitsandbytes NF4</a:t>
            </a:r>
            <a:endParaRPr lang="zh-CN" altLang="en-US"/>
          </a:p>
        </p:txBody>
      </p:sp>
      <p:sp>
        <p:nvSpPr>
          <p:cNvPr id="3" name="内容占位符 2"/>
          <p:cNvSpPr>
            <a:spLocks noGrp="1"/>
          </p:cNvSpPr>
          <p:nvPr>
            <p:ph idx="1"/>
          </p:nvPr>
        </p:nvSpPr>
        <p:spPr/>
        <p:txBody>
          <a:bodyPr>
            <a:normAutofit/>
          </a:bodyPr>
          <a:lstStyle/>
          <a:p>
            <a:endParaRPr lang="zh-CN" altLang="en-US"/>
          </a:p>
          <a:p>
            <a:r>
              <a:rPr lang="zh-CN" altLang="en-US"/>
              <a:t>Bitsandbytes量化是一种高效的量化方法，旨在通过将模型参数和中间计算结果转换为8位表示来实现模型压缩和加速。这种方法采用动态范围量化（Dynamic Range Quantization）和对称量化（Symmetric Quantization）策略，以最大限度地保留信息。Bitsandbytes量化在性能和精度损失之间取得了良好的平衡，使得大型语言模型在消费级硬件上运行变得更加可行</a:t>
            </a:r>
            <a:endParaRPr lang="zh-CN" altLang="en-US"/>
          </a:p>
          <a:p>
            <a:endParaRPr lang="zh-CN" altLang="en-US"/>
          </a:p>
          <a:p>
            <a:endParaRPr lang="zh-CN" altLang="en-US"/>
          </a:p>
          <a:p>
            <a:r>
              <a:rPr lang="zh-CN" altLang="en-US"/>
              <a:t>常用量化工具:Transformers</a:t>
            </a:r>
            <a:r>
              <a:rPr lang="en-US" altLang="zh-CN"/>
              <a:t>,Bitsandbytes</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Bitsandbytes量化代码</a:t>
            </a:r>
            <a:endParaRPr lang="zh-CN" altLang="en-US"/>
          </a:p>
        </p:txBody>
      </p:sp>
      <p:graphicFrame>
        <p:nvGraphicFramePr>
          <p:cNvPr id="4" name="表格 3"/>
          <p:cNvGraphicFramePr/>
          <p:nvPr/>
        </p:nvGraphicFramePr>
        <p:xfrm>
          <a:off x="356170" y="2152940"/>
          <a:ext cx="11026140" cy="2552065"/>
        </p:xfrm>
        <a:graphic>
          <a:graphicData uri="http://schemas.openxmlformats.org/drawingml/2006/table">
            <a:tbl>
              <a:tblPr firstRow="1" bandRow="1">
                <a:tableStyleId>{5940675A-B579-460E-94D1-54222C63F5DA}</a:tableStyleId>
              </a:tblPr>
              <a:tblGrid>
                <a:gridCol w="11026140"/>
              </a:tblGrid>
              <a:tr h="2552065">
                <a:tc>
                  <a:txBody>
                    <a:bodyPr/>
                    <a:lstStyle/>
                    <a:p>
                      <a:pPr algn="l">
                        <a:buNone/>
                      </a:pPr>
                      <a:r>
                        <a:rPr lang="en-US" altLang="zh-CN" sz="1600">
                          <a:solidFill>
                            <a:schemeClr val="tx1"/>
                          </a:solidFill>
                        </a:rPr>
                        <a:t>from transformers import BitsAndBytesConfig</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nf4_config = BitsAndBytesConfig(</a:t>
                      </a:r>
                      <a:endParaRPr lang="en-US" altLang="zh-CN" sz="1600">
                        <a:solidFill>
                          <a:schemeClr val="tx1"/>
                        </a:solidFill>
                      </a:endParaRPr>
                    </a:p>
                    <a:p>
                      <a:pPr algn="l">
                        <a:buNone/>
                      </a:pPr>
                      <a:r>
                        <a:rPr lang="en-US" altLang="zh-CN" sz="1600">
                          <a:solidFill>
                            <a:schemeClr val="tx1"/>
                          </a:solidFill>
                        </a:rPr>
                        <a:t>   load_in_4bit=True,</a:t>
                      </a:r>
                      <a:endParaRPr lang="en-US" altLang="zh-CN" sz="1600">
                        <a:solidFill>
                          <a:schemeClr val="tx1"/>
                        </a:solidFill>
                      </a:endParaRPr>
                    </a:p>
                    <a:p>
                      <a:pPr algn="l">
                        <a:buNone/>
                      </a:pPr>
                      <a:r>
                        <a:rPr lang="en-US" altLang="zh-CN" sz="1600">
                          <a:solidFill>
                            <a:schemeClr val="tx1"/>
                          </a:solidFill>
                        </a:rPr>
                        <a:t>   bnb_4bit_quant_type="nf4",</a:t>
                      </a:r>
                      <a:endParaRPr lang="en-US" altLang="zh-CN" sz="1600">
                        <a:solidFill>
                          <a:schemeClr val="tx1"/>
                        </a:solidFill>
                      </a:endParaRPr>
                    </a:p>
                    <a:p>
                      <a:pPr algn="l">
                        <a:buNone/>
                      </a:pPr>
                      <a:r>
                        <a:rPr lang="en-US" altLang="zh-CN" sz="1600">
                          <a:solidFill>
                            <a:schemeClr val="tx1"/>
                          </a:solidFill>
                        </a:rPr>
                        <a:t>   bnb_4bit_use_double_quant=True,</a:t>
                      </a:r>
                      <a:endParaRPr lang="en-US" altLang="zh-CN" sz="1600">
                        <a:solidFill>
                          <a:schemeClr val="tx1"/>
                        </a:solidFill>
                      </a:endParaRPr>
                    </a:p>
                    <a:p>
                      <a:pPr algn="l">
                        <a:buNone/>
                      </a:pPr>
                      <a:r>
                        <a:rPr lang="en-US" altLang="zh-CN" sz="1600">
                          <a:solidFill>
                            <a:schemeClr val="tx1"/>
                          </a:solidFill>
                        </a:rPr>
                        <a:t>   bnb_4bit_compute_dtype=torch.bfloat16</a:t>
                      </a:r>
                      <a:endParaRPr lang="en-US" altLang="zh-CN" sz="1600">
                        <a:solidFill>
                          <a:schemeClr val="tx1"/>
                        </a:solidFill>
                      </a:endParaRPr>
                    </a:p>
                    <a:p>
                      <a:pPr algn="l">
                        <a:buNone/>
                      </a:pPr>
                      <a:r>
                        <a:rPr lang="en-US" altLang="zh-CN" sz="1600">
                          <a:solidFill>
                            <a:schemeClr val="tx1"/>
                          </a:solidFill>
                        </a:rPr>
                        <a:t>)</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model_nf4 = AutoModelForCausalLM.from_pretrained(model_id, quantization_config=nf4_config)</a:t>
                      </a:r>
                      <a:endParaRPr lang="en-US" altLang="zh-CN" sz="16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04</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29" y="2505672"/>
            <a:ext cx="6121985" cy="769441"/>
          </a:xfrm>
          <a:prstGeom prst="rect">
            <a:avLst/>
          </a:prstGeom>
        </p:spPr>
        <p:txBody>
          <a:bodyPr wrap="square">
            <a:spAutoFit/>
          </a:bodyPr>
          <a:lstStyle/>
          <a:p>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大模型的前端部署框架</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vert="horz" wrap="square" lIns="91440" tIns="45720" rIns="91440" bIns="45720" rtlCol="0" anchor="ctr">
            <a:normAutofit/>
          </a:bodyPr>
          <a:lstStyle/>
          <a:p>
            <a:pPr indent="0" algn="l" defTabSz="0" rtl="0" eaLnBrk="1" latinLnBrk="0" hangingPunct="1">
              <a:lnSpc>
                <a:spcPct val="90000"/>
              </a:lnSpc>
              <a:spcBef>
                <a:spcPct val="0"/>
              </a:spcBef>
              <a:spcAft>
                <a:spcPct val="0"/>
              </a:spcAft>
              <a:buNone/>
            </a:pPr>
            <a:r>
              <a:rPr lang="en-US" altLang="zh-CN">
                <a:solidFill>
                  <a:schemeClr val="tx1"/>
                </a:solidFill>
                <a:ea typeface="宋体" panose="02010600030101010101" pitchFamily="2" charset="-122"/>
                <a:cs typeface="+mn-cs"/>
              </a:rPr>
              <a:t>Ollama</a:t>
            </a:r>
            <a:r>
              <a:rPr lang="zh-CN" altLang="en-US">
                <a:solidFill>
                  <a:schemeClr val="tx1"/>
                </a:solidFill>
                <a:ea typeface="宋体" panose="02010600030101010101" pitchFamily="2" charset="-122"/>
                <a:cs typeface="+mn-cs"/>
              </a:rPr>
              <a:t>简介</a:t>
            </a:r>
            <a:endParaRPr lang="zh-CN" altLang="en-US">
              <a:solidFill>
                <a:schemeClr val="tx1"/>
              </a:solidFill>
              <a:ea typeface="宋体" panose="02010600030101010101" pitchFamily="2" charset="-122"/>
              <a:cs typeface="+mn-cs"/>
            </a:endParaRPr>
          </a:p>
        </p:txBody>
      </p:sp>
      <p:sp>
        <p:nvSpPr>
          <p:cNvPr id="3" name="内容占位符 2"/>
          <p:cNvSpPr>
            <a:spLocks noGrp="1"/>
          </p:cNvSpPr>
          <p:nvPr>
            <p:ph idx="1"/>
          </p:nvPr>
        </p:nvSpPr>
        <p:spPr/>
        <p:txBody>
          <a:bodyPr/>
          <a:lstStyle/>
          <a:p>
            <a:r>
              <a:rPr lang="zh-CN" altLang="en-US"/>
              <a:t>Ollama 是一个开源框架，专为在本地机器上便捷部署和运行大型语言模型（LLM）而设计。</a:t>
            </a:r>
            <a:endParaRPr lang="zh-CN" altLang="en-US"/>
          </a:p>
          <a:p>
            <a:r>
              <a:rPr lang="zh-CN" altLang="en-US"/>
              <a:t>官网：https://ollama.com</a:t>
            </a:r>
            <a:endParaRPr lang="zh-CN" altLang="en-US"/>
          </a:p>
          <a:p>
            <a:r>
              <a:rPr lang="zh-CN" altLang="en-US"/>
              <a:t>Github：https://github.com/ollama/ollam</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Ollama</a:t>
            </a:r>
            <a:r>
              <a:rPr lang="zh-CN" altLang="en-US"/>
              <a:t>特性</a:t>
            </a:r>
            <a:endParaRPr lang="zh-CN" altLang="en-US"/>
          </a:p>
        </p:txBody>
      </p:sp>
      <p:sp>
        <p:nvSpPr>
          <p:cNvPr id="3" name="内容占位符 2"/>
          <p:cNvSpPr>
            <a:spLocks noGrp="1"/>
          </p:cNvSpPr>
          <p:nvPr>
            <p:ph idx="1"/>
          </p:nvPr>
        </p:nvSpPr>
        <p:spPr/>
        <p:txBody>
          <a:bodyPr>
            <a:normAutofit lnSpcReduction="10000"/>
          </a:bodyPr>
          <a:lstStyle/>
          <a:p>
            <a:r>
              <a:rPr lang="zh-CN" altLang="en-US"/>
              <a:t>1.简化部署：Ollama 目标在于简化在 Docker 容器中部署大型语言模型的过程，使得非专业用户也能方便地管理和运行这些复杂的模型。</a:t>
            </a:r>
            <a:endParaRPr lang="zh-CN" altLang="en-US"/>
          </a:p>
          <a:p>
            <a:r>
              <a:rPr lang="zh-CN" altLang="en-US"/>
              <a:t>2. 轻量级与可扩展：作为轻量级框架，Ollama 保持了较小的资源占用，同时具备良好的可扩展性，允许用户根据需要调整配置以适应不同规模的项目和硬件条件。</a:t>
            </a:r>
            <a:endParaRPr lang="zh-CN" altLang="en-US"/>
          </a:p>
          <a:p>
            <a:r>
              <a:rPr lang="zh-CN" altLang="en-US"/>
              <a:t>3. API支持：提供了一个简洁的 API，使得开发者能够轻松创建、运行和管理大型语言模型实例，降低了与模型交互的技术门槛。</a:t>
            </a:r>
            <a:endParaRPr lang="zh-CN" altLang="en-US"/>
          </a:p>
          <a:p>
            <a:r>
              <a:rPr lang="zh-CN" altLang="en-US"/>
              <a:t>4. 预构建模型库：包含一系列预先训练好的大型语言模型，用户可以直接选用这些模型应用于自己的应用程序，无需从头训练或自行寻找模型源。</a:t>
            </a:r>
            <a:endParaRPr lang="zh-CN" altLang="en-US"/>
          </a:p>
          <a:p>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Ollama特性</a:t>
            </a:r>
            <a:endParaRPr lang="zh-CN" altLang="en-US"/>
          </a:p>
        </p:txBody>
      </p:sp>
      <p:sp>
        <p:nvSpPr>
          <p:cNvPr id="3" name="内容占位符 2"/>
          <p:cNvSpPr>
            <a:spLocks noGrp="1"/>
          </p:cNvSpPr>
          <p:nvPr>
            <p:ph idx="1"/>
          </p:nvPr>
        </p:nvSpPr>
        <p:spPr/>
        <p:txBody>
          <a:bodyPr>
            <a:normAutofit fontScale="77500" lnSpcReduction="10000"/>
          </a:bodyPr>
          <a:lstStyle/>
          <a:p>
            <a:r>
              <a:rPr lang="zh-CN" altLang="en-US"/>
              <a:t>5. 模型导入与定制：</a:t>
            </a:r>
            <a:endParaRPr lang="zh-CN" altLang="en-US"/>
          </a:p>
          <a:p>
            <a:r>
              <a:rPr lang="zh-CN" altLang="en-US"/>
              <a:t>从 GGUF 导入：支持从特定平台（如GGUF，假设这是一个模型托管平台）导入已有的大型语言模型。</a:t>
            </a:r>
            <a:endParaRPr lang="zh-CN" altLang="en-US"/>
          </a:p>
          <a:p>
            <a:r>
              <a:rPr lang="zh-CN" altLang="en-US"/>
              <a:t>从 PyTorch 或 Safetensors 导入：兼容这两种深度学习框架，允许用户将基于这些框架训练的模型集成到 Ollama 中。</a:t>
            </a:r>
            <a:endParaRPr lang="zh-CN" altLang="en-US"/>
          </a:p>
          <a:p>
            <a:r>
              <a:rPr lang="zh-CN" altLang="en-US"/>
              <a:t>自定义提示：允许用户为模型添加或修改提示（prompt engineering），以引导模型生成特定类型或风格的文本输出。</a:t>
            </a:r>
            <a:endParaRPr lang="zh-CN" altLang="en-US"/>
          </a:p>
          <a:p>
            <a:r>
              <a:rPr lang="zh-CN" altLang="en-US"/>
              <a:t>6. 跨平台支持：提供针对 macOS、Windows（预览版）、Linux 以及 Docker 的安装指南，确保用户能在多种操作系统环境下顺利部署和使用 Ollama。</a:t>
            </a:r>
            <a:endParaRPr lang="zh-CN" altLang="en-US"/>
          </a:p>
          <a:p>
            <a:r>
              <a:rPr lang="zh-CN" altLang="en-US"/>
              <a:t>7. 命令行工具与环境变量：</a:t>
            </a:r>
            <a:endParaRPr lang="zh-CN" altLang="en-US"/>
          </a:p>
          <a:p>
            <a:r>
              <a:rPr lang="zh-CN" altLang="en-US"/>
              <a:t>命令行启动：通过命令 ollamaserve 或其别名 serve、start 可以启动 Ollama 服务。</a:t>
            </a:r>
            <a:endParaRPr lang="zh-CN" altLang="en-US"/>
          </a:p>
          <a:p>
            <a:r>
              <a:rPr lang="zh-CN" altLang="en-US"/>
              <a:t>环境变量配置：如 OLLAMA_HOST，用于指定服务绑定的主机地址和端口，默认值为 127.0.0.1:11434，用户可以根据需要进行修改</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客户端直接提供服务</a:t>
            </a:r>
            <a:endParaRPr lang="zh-CN" altLang="en-US"/>
          </a:p>
        </p:txBody>
      </p:sp>
      <p:sp>
        <p:nvSpPr>
          <p:cNvPr id="3" name="内容占位符 2"/>
          <p:cNvSpPr>
            <a:spLocks noGrp="1"/>
          </p:cNvSpPr>
          <p:nvPr>
            <p:ph idx="1"/>
          </p:nvPr>
        </p:nvSpPr>
        <p:spPr>
          <a:xfrm>
            <a:off x="306954" y="1227744"/>
            <a:ext cx="11722977" cy="5202769"/>
          </a:xfrm>
        </p:spPr>
        <p:txBody>
          <a:bodyPr/>
          <a:lstStyle/>
          <a:p>
            <a:pPr marL="457200" indent="-457200">
              <a:buFont typeface="Wingdings" panose="05000000000000000000" charset="0"/>
              <a:buChar char="u"/>
            </a:pPr>
            <a:r>
              <a:rPr lang="zh-CN" altLang="en-US"/>
              <a:t>在这种模式下，本地的大模型被直接集成到客户端程序中，用户可以在本地设备上直接运行模型而无需与远程服务器交互。这种方式适用于对隐私性和实时性要求较高的场景，例如移动端应用、嵌入式系统或者需要离线工作的环境。客户端直接提供服务可以减少网络延迟，提高响应速度，但同时也要求客户端设备具备较高的计算能力和足够的存储空间。</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Ollama操作步骤</a:t>
            </a:r>
            <a:endParaRPr lang="zh-CN" altLang="en-US"/>
          </a:p>
        </p:txBody>
      </p:sp>
      <p:sp>
        <p:nvSpPr>
          <p:cNvPr id="3" name="内容占位符 2"/>
          <p:cNvSpPr>
            <a:spLocks noGrp="1"/>
          </p:cNvSpPr>
          <p:nvPr>
            <p:ph idx="1"/>
          </p:nvPr>
        </p:nvSpPr>
        <p:spPr/>
        <p:txBody>
          <a:bodyPr/>
          <a:lstStyle/>
          <a:p>
            <a:r>
              <a:rPr lang="en-US" altLang="zh-CN"/>
              <a:t>1.</a:t>
            </a:r>
            <a:r>
              <a:rPr lang="zh-CN" altLang="en-US"/>
              <a:t>下载并安装Ollama</a:t>
            </a:r>
            <a:endParaRPr lang="zh-CN" altLang="en-US"/>
          </a:p>
          <a:p>
            <a:r>
              <a:rPr lang="zh-CN" altLang="en-US"/>
              <a:t>https://ollama.com/</a:t>
            </a:r>
            <a:endParaRPr lang="zh-CN" altLang="en-US"/>
          </a:p>
          <a:p>
            <a:endParaRPr lang="zh-CN" altLang="en-US"/>
          </a:p>
          <a:p>
            <a:r>
              <a:rPr lang="en-US" altLang="zh-CN"/>
              <a:t>2.</a:t>
            </a:r>
            <a:r>
              <a:rPr lang="zh-CN" altLang="en-US"/>
              <a:t>验证安装是否成功</a:t>
            </a:r>
            <a:endParaRPr lang="zh-CN" altLang="en-US"/>
          </a:p>
          <a:p>
            <a:r>
              <a:rPr lang="zh-CN" altLang="en-US"/>
              <a:t>在命令行输入ollama</a:t>
            </a:r>
            <a:endParaRPr lang="zh-CN" altLang="en-US"/>
          </a:p>
          <a:p>
            <a:endParaRPr lang="zh-CN" altLang="en-US"/>
          </a:p>
          <a:p>
            <a:r>
              <a:rPr lang="zh-CN" altLang="en-US"/>
              <a:t>看见右侧信息则表示安装成功</a:t>
            </a:r>
            <a:endParaRPr lang="zh-CN" altLang="en-US"/>
          </a:p>
        </p:txBody>
      </p:sp>
      <p:pic>
        <p:nvPicPr>
          <p:cNvPr id="4" name="图片 3" descr="upload_post_object_v2_2421600033"/>
          <p:cNvPicPr>
            <a:picLocks noChangeAspect="1"/>
          </p:cNvPicPr>
          <p:nvPr/>
        </p:nvPicPr>
        <p:blipFill>
          <a:blip r:embed="rId1"/>
          <a:stretch>
            <a:fillRect/>
          </a:stretch>
        </p:blipFill>
        <p:spPr>
          <a:xfrm>
            <a:off x="5818702" y="2069824"/>
            <a:ext cx="5252923" cy="355460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Ollama操作步骤</a:t>
            </a:r>
            <a:endParaRPr lang="zh-CN" altLang="en-US"/>
          </a:p>
        </p:txBody>
      </p:sp>
      <p:sp>
        <p:nvSpPr>
          <p:cNvPr id="3" name="内容占位符 2"/>
          <p:cNvSpPr>
            <a:spLocks noGrp="1"/>
          </p:cNvSpPr>
          <p:nvPr>
            <p:ph idx="1"/>
          </p:nvPr>
        </p:nvSpPr>
        <p:spPr/>
        <p:txBody>
          <a:bodyPr/>
          <a:lstStyle/>
          <a:p>
            <a:r>
              <a:rPr lang="en-US" altLang="zh-CN"/>
              <a:t>3.</a:t>
            </a:r>
            <a:r>
              <a:rPr lang="zh-CN" altLang="en-US"/>
              <a:t>安装想使用的模型</a:t>
            </a:r>
            <a:endParaRPr lang="zh-CN" altLang="en-US"/>
          </a:p>
          <a:p>
            <a:r>
              <a:rPr lang="zh-CN" altLang="en-US"/>
              <a:t>	在ollama官网搜索想使用的模型（例如qwen2）</a:t>
            </a:r>
            <a:endParaRPr lang="zh-CN" altLang="en-US"/>
          </a:p>
          <a:p>
            <a:r>
              <a:rPr lang="zh-CN" altLang="en-US"/>
              <a:t>	选择参数大小</a:t>
            </a:r>
            <a:endParaRPr lang="zh-CN" altLang="en-US"/>
          </a:p>
          <a:p>
            <a:r>
              <a:rPr lang="zh-CN" altLang="en-US"/>
              <a:t>	复制安装命令</a:t>
            </a:r>
            <a:endParaRPr lang="zh-CN" altLang="en-US"/>
          </a:p>
          <a:p>
            <a:r>
              <a:rPr lang="zh-CN" altLang="en-US"/>
              <a:t>	在命令行输入安装命令</a:t>
            </a:r>
            <a:endParaRPr lang="zh-CN" altLang="en-US"/>
          </a:p>
          <a:p>
            <a:endParaRPr lang="zh-CN" altLang="en-US"/>
          </a:p>
        </p:txBody>
      </p:sp>
      <p:pic>
        <p:nvPicPr>
          <p:cNvPr id="4" name="图片 3" descr="upload_post_object_v2_3163803099"/>
          <p:cNvPicPr>
            <a:picLocks noChangeAspect="1"/>
          </p:cNvPicPr>
          <p:nvPr/>
        </p:nvPicPr>
        <p:blipFill>
          <a:blip r:embed="rId1"/>
          <a:stretch>
            <a:fillRect/>
          </a:stretch>
        </p:blipFill>
        <p:spPr>
          <a:xfrm>
            <a:off x="597948" y="4300735"/>
            <a:ext cx="4994813" cy="2065320"/>
          </a:xfrm>
          <a:prstGeom prst="rect">
            <a:avLst/>
          </a:prstGeom>
        </p:spPr>
      </p:pic>
      <p:pic>
        <p:nvPicPr>
          <p:cNvPr id="5" name="图片 4" descr="upload_post_object_v2_1930586817"/>
          <p:cNvPicPr>
            <a:picLocks noChangeAspect="1"/>
          </p:cNvPicPr>
          <p:nvPr/>
        </p:nvPicPr>
        <p:blipFill>
          <a:blip r:embed="rId2"/>
          <a:stretch>
            <a:fillRect/>
          </a:stretch>
        </p:blipFill>
        <p:spPr>
          <a:xfrm>
            <a:off x="5863939" y="2624232"/>
            <a:ext cx="5680393" cy="374188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Ollama操作步骤</a:t>
            </a:r>
            <a:endParaRPr lang="zh-CN" altLang="en-US"/>
          </a:p>
        </p:txBody>
      </p:sp>
      <p:sp>
        <p:nvSpPr>
          <p:cNvPr id="5" name="内容占位符 4"/>
          <p:cNvSpPr>
            <a:spLocks noGrp="1"/>
          </p:cNvSpPr>
          <p:nvPr>
            <p:ph idx="1"/>
          </p:nvPr>
        </p:nvSpPr>
        <p:spPr/>
        <p:txBody>
          <a:bodyPr/>
          <a:lstStyle/>
          <a:p>
            <a:r>
              <a:rPr lang="en-US" altLang="zh-CN"/>
              <a:t>4.</a:t>
            </a:r>
            <a:r>
              <a:rPr lang="zh-CN" altLang="en-US"/>
              <a:t>在命令行中与大模型对话</a:t>
            </a:r>
            <a:endParaRPr lang="zh-CN" altLang="en-US"/>
          </a:p>
          <a:p>
            <a:endParaRPr lang="zh-CN" altLang="en-US"/>
          </a:p>
          <a:p>
            <a:endParaRPr lang="zh-CN" altLang="en-US"/>
          </a:p>
          <a:p>
            <a:endParaRPr lang="zh-CN" altLang="en-US"/>
          </a:p>
          <a:p>
            <a:r>
              <a:rPr lang="en-US" altLang="zh-CN"/>
              <a:t>5.</a:t>
            </a:r>
            <a:r>
              <a:rPr lang="zh-CN" altLang="en-US"/>
              <a:t>查看已安装的大模型</a:t>
            </a:r>
            <a:endParaRPr lang="zh-CN" altLang="en-US"/>
          </a:p>
          <a:p>
            <a:r>
              <a:rPr lang="zh-CN" altLang="en-US"/>
              <a:t>	ollama list</a:t>
            </a:r>
            <a:endParaRPr lang="zh-CN" altLang="en-US"/>
          </a:p>
        </p:txBody>
      </p:sp>
      <p:pic>
        <p:nvPicPr>
          <p:cNvPr id="4" name="图片 3" descr="upload_post_object_v2_1922248600"/>
          <p:cNvPicPr>
            <a:picLocks noChangeAspect="1"/>
          </p:cNvPicPr>
          <p:nvPr/>
        </p:nvPicPr>
        <p:blipFill>
          <a:blip r:embed="rId1"/>
          <a:stretch>
            <a:fillRect/>
          </a:stretch>
        </p:blipFill>
        <p:spPr>
          <a:xfrm>
            <a:off x="838136" y="2188990"/>
            <a:ext cx="10505543" cy="951322"/>
          </a:xfrm>
          <a:prstGeom prst="rect">
            <a:avLst/>
          </a:prstGeom>
        </p:spPr>
      </p:pic>
      <p:pic>
        <p:nvPicPr>
          <p:cNvPr id="6" name="图片 5" descr="upload_post_object_v2_3540804103"/>
          <p:cNvPicPr>
            <a:picLocks noChangeAspect="1"/>
          </p:cNvPicPr>
          <p:nvPr/>
        </p:nvPicPr>
        <p:blipFill>
          <a:blip r:embed="rId2"/>
          <a:stretch>
            <a:fillRect/>
          </a:stretch>
        </p:blipFill>
        <p:spPr>
          <a:xfrm>
            <a:off x="838136" y="4194570"/>
            <a:ext cx="9634634" cy="177499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Streamlit简介</a:t>
            </a:r>
            <a:endParaRPr lang="zh-CN" altLang="en-US"/>
          </a:p>
        </p:txBody>
      </p:sp>
      <p:sp>
        <p:nvSpPr>
          <p:cNvPr id="3" name="内容占位符 2"/>
          <p:cNvSpPr>
            <a:spLocks noGrp="1"/>
          </p:cNvSpPr>
          <p:nvPr>
            <p:ph idx="1"/>
          </p:nvPr>
        </p:nvSpPr>
        <p:spPr/>
        <p:txBody>
          <a:bodyPr/>
          <a:lstStyle/>
          <a:p>
            <a:r>
              <a:rPr lang="zh-CN" altLang="en-US"/>
              <a:t>用于机器学习、数据可视化的Python Web框架</a:t>
            </a:r>
            <a:endParaRPr lang="zh-CN" altLang="en-US"/>
          </a:p>
          <a:p>
            <a:r>
              <a:rPr lang="zh-CN" altLang="en-US"/>
              <a:t>官网：https://streamlit.io/</a:t>
            </a:r>
            <a:endParaRPr lang="zh-CN" altLang="en-US"/>
          </a:p>
          <a:p>
            <a:r>
              <a:rPr lang="zh-CN" altLang="en-US"/>
              <a:t>Github：https://github.com/streamlit/streamlit</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Streamlit特性</a:t>
            </a:r>
            <a:endParaRPr lang="zh-CN" altLang="en-US"/>
          </a:p>
        </p:txBody>
      </p:sp>
      <p:sp>
        <p:nvSpPr>
          <p:cNvPr id="3" name="内容占位符 2"/>
          <p:cNvSpPr>
            <a:spLocks noGrp="1"/>
          </p:cNvSpPr>
          <p:nvPr>
            <p:ph idx="1"/>
          </p:nvPr>
        </p:nvSpPr>
        <p:spPr/>
        <p:txBody>
          <a:bodyPr/>
          <a:lstStyle/>
          <a:p>
            <a:r>
              <a:rPr lang="en-US" altLang="zh-CN"/>
              <a:t>1.</a:t>
            </a:r>
            <a:r>
              <a:rPr lang="zh-CN" altLang="en-US"/>
              <a:t>在几分钟内将数据脚本转换为可共享的Web应用程序</a:t>
            </a:r>
            <a:endParaRPr lang="zh-CN" altLang="en-US"/>
          </a:p>
          <a:p>
            <a:r>
              <a:rPr lang="en-US" altLang="zh-CN"/>
              <a:t>2.</a:t>
            </a:r>
            <a:r>
              <a:rPr lang="zh-CN" altLang="en-US"/>
              <a:t>纯Python编程，无需前端经验</a:t>
            </a:r>
            <a:endParaRPr lang="zh-CN" altLang="en-US"/>
          </a:p>
          <a:p>
            <a:r>
              <a:rPr lang="en-US" altLang="zh-CN"/>
              <a:t>3.</a:t>
            </a:r>
            <a:r>
              <a:rPr lang="zh-CN" altLang="en-US"/>
              <a:t>学习成本低，开发迅速</a:t>
            </a:r>
            <a:endParaRPr lang="zh-CN" altLang="en-US"/>
          </a:p>
          <a:p>
            <a:r>
              <a:rPr lang="en-US" altLang="zh-CN"/>
              <a:t>4.</a:t>
            </a:r>
            <a:r>
              <a:rPr lang="zh-CN" altLang="en-US"/>
              <a:t>跟大模型绝配</a:t>
            </a:r>
            <a:endParaRPr lang="zh-CN" altLang="en-US"/>
          </a:p>
          <a:p>
            <a:r>
              <a:rPr lang="en-US" altLang="zh-CN"/>
              <a:t>5.</a:t>
            </a:r>
            <a:r>
              <a:rPr lang="zh-CN" altLang="en-US"/>
              <a:t>响应式布局</a:t>
            </a:r>
            <a:endParaRPr lang="zh-CN" altLang="en-US"/>
          </a:p>
          <a:p>
            <a:r>
              <a:rPr lang="en-US" altLang="zh-CN"/>
              <a:t>6.</a:t>
            </a:r>
            <a:r>
              <a:rPr lang="zh-CN" altLang="en-US"/>
              <a:t>Rerun逻辑——从代码第一行开始从上往下重新执行</a:t>
            </a:r>
            <a:endParaRPr lang="zh-CN" altLang="en-US"/>
          </a:p>
          <a:p>
            <a:r>
              <a:rPr lang="zh-CN" altLang="en-US"/>
              <a:t>代码改动</a:t>
            </a:r>
            <a:endParaRPr lang="zh-CN" altLang="en-US"/>
          </a:p>
          <a:p>
            <a:r>
              <a:rPr lang="zh-CN" altLang="en-US"/>
              <a:t>组件交互（例如点击了button按钮）</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Streamlit操作步骤</a:t>
            </a:r>
            <a:endParaRPr lang="zh-CN" altLang="en-US"/>
          </a:p>
        </p:txBody>
      </p:sp>
      <p:sp>
        <p:nvSpPr>
          <p:cNvPr id="3" name="内容占位符 2"/>
          <p:cNvSpPr>
            <a:spLocks noGrp="1"/>
          </p:cNvSpPr>
          <p:nvPr>
            <p:ph idx="1"/>
          </p:nvPr>
        </p:nvSpPr>
        <p:spPr/>
        <p:txBody>
          <a:bodyPr/>
          <a:lstStyle/>
          <a:p>
            <a:r>
              <a:rPr lang="zh-CN" altLang="en-US"/>
              <a:t>pip install streamlit</a:t>
            </a:r>
            <a:endParaRPr lang="zh-CN" altLang="en-US"/>
          </a:p>
          <a:p>
            <a:endParaRPr lang="zh-CN" altLang="en-US"/>
          </a:p>
          <a:p>
            <a:r>
              <a:rPr lang="zh-CN" altLang="en-US"/>
              <a:t>streamlit hello 测试是否安装成功</a:t>
            </a:r>
            <a:endParaRPr lang="zh-CN" altLang="en-US"/>
          </a:p>
          <a:p>
            <a:endParaRPr lang="zh-CN" altLang="en-US"/>
          </a:p>
          <a:p>
            <a:endParaRPr lang="zh-CN" altLang="en-US"/>
          </a:p>
          <a:p>
            <a:endParaRPr lang="zh-CN" altLang="en-US"/>
          </a:p>
          <a:p>
            <a:endParaRPr lang="zh-CN" altLang="en-US"/>
          </a:p>
          <a:p>
            <a:r>
              <a:rPr lang="zh-CN" altLang="en-US"/>
              <a:t>streamlit run xx.py 启动脚本</a:t>
            </a:r>
            <a:endParaRPr lang="zh-CN" altLang="en-US"/>
          </a:p>
        </p:txBody>
      </p:sp>
      <p:pic>
        <p:nvPicPr>
          <p:cNvPr id="4" name="图片 3" descr="upload_post_object_v2_3324621103"/>
          <p:cNvPicPr>
            <a:picLocks noChangeAspect="1"/>
          </p:cNvPicPr>
          <p:nvPr/>
        </p:nvPicPr>
        <p:blipFill>
          <a:blip r:embed="rId1"/>
          <a:stretch>
            <a:fillRect/>
          </a:stretch>
        </p:blipFill>
        <p:spPr>
          <a:xfrm>
            <a:off x="5449882" y="3120766"/>
            <a:ext cx="6287815" cy="323962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Ollama+Streamlit实操</a:t>
            </a:r>
            <a:endParaRPr lang="zh-CN" altLang="en-US"/>
          </a:p>
        </p:txBody>
      </p:sp>
      <p:sp>
        <p:nvSpPr>
          <p:cNvPr id="4" name="文本框 3"/>
          <p:cNvSpPr txBox="1"/>
          <p:nvPr/>
        </p:nvSpPr>
        <p:spPr>
          <a:xfrm>
            <a:off x="974143" y="829312"/>
            <a:ext cx="4941138" cy="6035900"/>
          </a:xfrm>
          <a:prstGeom prst="rect">
            <a:avLst/>
          </a:prstGeom>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p:spPr>
        <p:txBody>
          <a:bodyPr wrap="square" rtlCol="0" anchor="t">
            <a:noAutofit/>
          </a:bodyPr>
          <a:lstStyle/>
          <a:p>
            <a:pPr algn="l"/>
            <a:r>
              <a:rPr lang="zh-CN" altLang="en-US" sz="800" b="1" dirty="0">
                <a:solidFill>
                  <a:schemeClr val="bg1"/>
                </a:solidFill>
              </a:rPr>
              <a:t>import streamlit as st</a:t>
            </a:r>
            <a:br>
              <a:rPr lang="zh-CN" altLang="en-US" sz="800" b="1" dirty="0">
                <a:solidFill>
                  <a:schemeClr val="bg1"/>
                </a:solidFill>
              </a:rPr>
            </a:br>
            <a:r>
              <a:rPr lang="zh-CN" altLang="en-US" sz="800" b="1" dirty="0">
                <a:solidFill>
                  <a:schemeClr val="bg1"/>
                </a:solidFill>
              </a:rPr>
              <a:t>import ollama</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model_list = ollama.list()</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if "model_name" not in st.session_state:</a:t>
            </a:r>
            <a:br>
              <a:rPr lang="zh-CN" altLang="en-US" sz="800" b="1" dirty="0">
                <a:solidFill>
                  <a:schemeClr val="bg1"/>
                </a:solidFill>
              </a:rPr>
            </a:br>
            <a:r>
              <a:rPr lang="zh-CN" altLang="en-US" sz="800" b="1" dirty="0">
                <a:solidFill>
                  <a:schemeClr val="bg1"/>
                </a:solidFill>
              </a:rPr>
              <a:t>    st.session_state["model_name"] = "llama2:7b-chat"</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if "messages" not in st.session_state:</a:t>
            </a:r>
            <a:br>
              <a:rPr lang="zh-CN" altLang="en-US" sz="800" b="1" dirty="0">
                <a:solidFill>
                  <a:schemeClr val="bg1"/>
                </a:solidFill>
              </a:rPr>
            </a:br>
            <a:r>
              <a:rPr lang="zh-CN" altLang="en-US" sz="800" b="1" dirty="0">
                <a:solidFill>
                  <a:schemeClr val="bg1"/>
                </a:solidFill>
              </a:rPr>
              <a:t>    st.session_state.messages = []</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with st.sidebar:</a:t>
            </a:r>
            <a:br>
              <a:rPr lang="zh-CN" altLang="en-US" sz="800" b="1" dirty="0">
                <a:solidFill>
                  <a:schemeClr val="bg1"/>
                </a:solidFill>
              </a:rPr>
            </a:br>
            <a:r>
              <a:rPr lang="zh-CN" altLang="en-US" sz="800" b="1" dirty="0">
                <a:solidFill>
                  <a:schemeClr val="bg1"/>
                </a:solidFill>
              </a:rPr>
              <a:t>    st.subheader("Settings")</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    option = st.selectbox(</a:t>
            </a:r>
            <a:br>
              <a:rPr lang="zh-CN" altLang="en-US" sz="800" b="1" dirty="0">
                <a:solidFill>
                  <a:schemeClr val="bg1"/>
                </a:solidFill>
              </a:rPr>
            </a:br>
            <a:r>
              <a:rPr lang="zh-CN" altLang="en-US" sz="800" b="1" dirty="0">
                <a:solidFill>
                  <a:schemeClr val="bg1"/>
                </a:solidFill>
              </a:rPr>
              <a:t>        'Select a model',</a:t>
            </a:r>
            <a:br>
              <a:rPr lang="zh-CN" altLang="en-US" sz="800" b="1" dirty="0">
                <a:solidFill>
                  <a:schemeClr val="bg1"/>
                </a:solidFill>
              </a:rPr>
            </a:br>
            <a:r>
              <a:rPr lang="zh-CN" altLang="en-US" sz="800" b="1" dirty="0">
                <a:solidFill>
                  <a:schemeClr val="bg1"/>
                </a:solidFill>
              </a:rPr>
              <a:t>        [model['name'] for model in model_list['models']])</a:t>
            </a:r>
            <a:br>
              <a:rPr lang="zh-CN" altLang="en-US" sz="800" b="1" dirty="0">
                <a:solidFill>
                  <a:schemeClr val="bg1"/>
                </a:solidFill>
              </a:rPr>
            </a:br>
            <a:r>
              <a:rPr lang="zh-CN" altLang="en-US" sz="800" b="1" dirty="0">
                <a:solidFill>
                  <a:schemeClr val="bg1"/>
                </a:solidFill>
              </a:rPr>
              <a:t>    st.write('You selected:', option)</a:t>
            </a:r>
            <a:br>
              <a:rPr lang="zh-CN" altLang="en-US" sz="800" b="1" dirty="0">
                <a:solidFill>
                  <a:schemeClr val="bg1"/>
                </a:solidFill>
              </a:rPr>
            </a:br>
            <a:r>
              <a:rPr lang="zh-CN" altLang="en-US" sz="800" b="1" dirty="0">
                <a:solidFill>
                  <a:schemeClr val="bg1"/>
                </a:solidFill>
              </a:rPr>
              <a:t>    st.session_state["model_name"] = option</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st.title(f"Chat with {st.session_state['model_name']}")</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for message in st.session_state.messages:</a:t>
            </a:r>
            <a:br>
              <a:rPr lang="zh-CN" altLang="en-US" sz="800" b="1" dirty="0">
                <a:solidFill>
                  <a:schemeClr val="bg1"/>
                </a:solidFill>
              </a:rPr>
            </a:br>
            <a:r>
              <a:rPr lang="zh-CN" altLang="en-US" sz="800" b="1" dirty="0">
                <a:solidFill>
                  <a:schemeClr val="bg1"/>
                </a:solidFill>
              </a:rPr>
              <a:t>    with st.chat_message(message["role"]):</a:t>
            </a:r>
            <a:br>
              <a:rPr lang="zh-CN" altLang="en-US" sz="800" b="1" dirty="0">
                <a:solidFill>
                  <a:schemeClr val="bg1"/>
                </a:solidFill>
              </a:rPr>
            </a:br>
            <a:r>
              <a:rPr lang="zh-CN" altLang="en-US" sz="800" b="1" dirty="0">
                <a:solidFill>
                  <a:schemeClr val="bg1"/>
                </a:solidFill>
              </a:rPr>
              <a:t>        st.markdown(message["content"])</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if prompt := st.chat_input("What is up?"):</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    st.session_state.messages.append({"role": "user", "content": prompt})</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    with st.chat_message("user"):        st.markdown(prompt)</a:t>
            </a:r>
            <a:br>
              <a:rPr lang="zh-CN" altLang="en-US" sz="800" b="1" dirty="0">
                <a:solidFill>
                  <a:schemeClr val="bg1"/>
                </a:solidFill>
              </a:rPr>
            </a:br>
            <a:br>
              <a:rPr lang="zh-CN" altLang="en-US" sz="800" b="1" dirty="0">
                <a:solidFill>
                  <a:schemeClr val="bg1"/>
                </a:solidFill>
              </a:rPr>
            </a:br>
            <a:r>
              <a:rPr lang="zh-CN" altLang="en-US" sz="800" b="1" dirty="0">
                <a:solidFill>
                  <a:schemeClr val="bg1"/>
                </a:solidFill>
              </a:rPr>
              <a:t>    with st.chat_message("assistant"):</a:t>
            </a:r>
            <a:br>
              <a:rPr lang="zh-CN" altLang="en-US" sz="800" b="1" dirty="0">
                <a:solidFill>
                  <a:schemeClr val="bg1"/>
                </a:solidFill>
              </a:rPr>
            </a:br>
            <a:r>
              <a:rPr lang="zh-CN" altLang="en-US" sz="800" b="1" dirty="0">
                <a:solidFill>
                  <a:schemeClr val="bg1"/>
                </a:solidFill>
              </a:rPr>
              <a:t>        message_placeholder = st.empty()</a:t>
            </a:r>
            <a:br>
              <a:rPr lang="zh-CN" altLang="en-US" sz="800" b="1" dirty="0">
                <a:solidFill>
                  <a:schemeClr val="bg1"/>
                </a:solidFill>
              </a:rPr>
            </a:br>
            <a:r>
              <a:rPr lang="zh-CN" altLang="en-US" sz="800" b="1" dirty="0">
                <a:solidFill>
                  <a:schemeClr val="bg1"/>
                </a:solidFill>
              </a:rPr>
              <a:t>        full_response = ""</a:t>
            </a:r>
            <a:br>
              <a:rPr lang="zh-CN" altLang="en-US" sz="800" b="1" dirty="0">
                <a:solidFill>
                  <a:schemeClr val="bg1"/>
                </a:solidFill>
              </a:rPr>
            </a:br>
            <a:r>
              <a:rPr lang="zh-CN" altLang="en-US" sz="800" b="1" dirty="0">
                <a:solidFill>
                  <a:schemeClr val="bg1"/>
                </a:solidFill>
              </a:rPr>
              <a:t>        for chunk in ollama.chat(</a:t>
            </a:r>
            <a:br>
              <a:rPr lang="zh-CN" altLang="en-US" sz="800" b="1" dirty="0">
                <a:solidFill>
                  <a:schemeClr val="bg1"/>
                </a:solidFill>
              </a:rPr>
            </a:br>
            <a:r>
              <a:rPr lang="zh-CN" altLang="en-US" sz="800" b="1" dirty="0">
                <a:solidFill>
                  <a:schemeClr val="bg1"/>
                </a:solidFill>
              </a:rPr>
              <a:t>                model=st.session_state["model_name"],</a:t>
            </a:r>
            <a:br>
              <a:rPr lang="zh-CN" altLang="en-US" sz="800" b="1" dirty="0">
                <a:solidFill>
                  <a:schemeClr val="bg1"/>
                </a:solidFill>
              </a:rPr>
            </a:br>
            <a:r>
              <a:rPr lang="zh-CN" altLang="en-US" sz="800" b="1" dirty="0">
                <a:solidFill>
                  <a:schemeClr val="bg1"/>
                </a:solidFill>
              </a:rPr>
              <a:t>                messages=[</a:t>
            </a:r>
            <a:br>
              <a:rPr lang="zh-CN" altLang="en-US" sz="800" b="1" dirty="0">
                <a:solidFill>
                  <a:schemeClr val="bg1"/>
                </a:solidFill>
              </a:rPr>
            </a:br>
            <a:r>
              <a:rPr lang="zh-CN" altLang="en-US" sz="800" b="1" dirty="0">
                <a:solidFill>
                  <a:schemeClr val="bg1"/>
                </a:solidFill>
              </a:rPr>
              <a:t>                    {"role": m["role"], "content": m["content"]}</a:t>
            </a:r>
            <a:br>
              <a:rPr lang="zh-CN" altLang="en-US" sz="800" b="1" dirty="0">
                <a:solidFill>
                  <a:schemeClr val="bg1"/>
                </a:solidFill>
              </a:rPr>
            </a:br>
            <a:r>
              <a:rPr lang="zh-CN" altLang="en-US" sz="800" b="1" dirty="0">
                <a:solidFill>
                  <a:schemeClr val="bg1"/>
                </a:solidFill>
              </a:rPr>
              <a:t>                    for m in st.session_state.messages</a:t>
            </a:r>
            <a:br>
              <a:rPr lang="zh-CN" altLang="en-US" sz="800" b="1" dirty="0">
                <a:solidFill>
                  <a:schemeClr val="bg1"/>
                </a:solidFill>
              </a:rPr>
            </a:br>
            <a:r>
              <a:rPr lang="zh-CN" altLang="en-US" sz="800" b="1" dirty="0">
                <a:solidFill>
                  <a:schemeClr val="bg1"/>
                </a:solidFill>
              </a:rPr>
              <a:t>                ],</a:t>
            </a:r>
            <a:br>
              <a:rPr lang="zh-CN" altLang="en-US" sz="800" b="1" dirty="0">
                <a:solidFill>
                  <a:schemeClr val="bg1"/>
                </a:solidFill>
              </a:rPr>
            </a:br>
            <a:r>
              <a:rPr lang="zh-CN" altLang="en-US" sz="800" b="1" dirty="0">
                <a:solidFill>
                  <a:schemeClr val="bg1"/>
                </a:solidFill>
              </a:rPr>
              <a:t>                stream=True,</a:t>
            </a:r>
            <a:br>
              <a:rPr lang="zh-CN" altLang="en-US" sz="800" b="1" dirty="0">
                <a:solidFill>
                  <a:schemeClr val="bg1"/>
                </a:solidFill>
              </a:rPr>
            </a:br>
            <a:r>
              <a:rPr lang="zh-CN" altLang="en-US" sz="800" b="1" dirty="0">
                <a:solidFill>
                  <a:schemeClr val="bg1"/>
                </a:solidFill>
              </a:rPr>
              <a:t>        ):</a:t>
            </a:r>
            <a:br>
              <a:rPr lang="zh-CN" altLang="en-US" sz="800" b="1" dirty="0">
                <a:solidFill>
                  <a:schemeClr val="bg1"/>
                </a:solidFill>
              </a:rPr>
            </a:br>
            <a:r>
              <a:rPr lang="zh-CN" altLang="en-US" sz="800" b="1" dirty="0">
                <a:solidFill>
                  <a:schemeClr val="bg1"/>
                </a:solidFill>
              </a:rPr>
              <a:t>            if 'message' in chunk and 'content' in chunk['message']:</a:t>
            </a:r>
            <a:br>
              <a:rPr lang="zh-CN" altLang="en-US" sz="800" b="1" dirty="0">
                <a:solidFill>
                  <a:schemeClr val="bg1"/>
                </a:solidFill>
              </a:rPr>
            </a:br>
            <a:r>
              <a:rPr lang="zh-CN" altLang="en-US" sz="800" b="1" dirty="0">
                <a:solidFill>
                  <a:schemeClr val="bg1"/>
                </a:solidFill>
              </a:rPr>
              <a:t>                full_response += (chunk['message']['content'] or "")</a:t>
            </a:r>
            <a:br>
              <a:rPr lang="zh-CN" altLang="en-US" sz="800" b="1" dirty="0">
                <a:solidFill>
                  <a:schemeClr val="bg1"/>
                </a:solidFill>
              </a:rPr>
            </a:br>
            <a:r>
              <a:rPr lang="zh-CN" altLang="en-US" sz="800" b="1" dirty="0">
                <a:solidFill>
                  <a:schemeClr val="bg1"/>
                </a:solidFill>
              </a:rPr>
              <a:t>                message_placeholder.markdown(full_response + "▌")</a:t>
            </a:r>
            <a:br>
              <a:rPr lang="zh-CN" altLang="en-US" sz="800" b="1" dirty="0">
                <a:solidFill>
                  <a:schemeClr val="bg1"/>
                </a:solidFill>
              </a:rPr>
            </a:br>
            <a:r>
              <a:rPr lang="zh-CN" altLang="en-US" sz="800" b="1" dirty="0">
                <a:solidFill>
                  <a:schemeClr val="bg1"/>
                </a:solidFill>
              </a:rPr>
              <a:t>        message_placeholder.markdown(full_response)</a:t>
            </a:r>
            <a:br>
              <a:rPr lang="zh-CN" altLang="en-US" sz="800" b="1" dirty="0">
                <a:solidFill>
                  <a:schemeClr val="bg1"/>
                </a:solidFill>
              </a:rPr>
            </a:br>
            <a:r>
              <a:rPr lang="zh-CN" altLang="en-US" sz="800" b="1" dirty="0">
                <a:solidFill>
                  <a:schemeClr val="bg1"/>
                </a:solidFill>
              </a:rPr>
              <a:t>    st.session_state.messages.append({"role": "assistant", "content": full_response})</a:t>
            </a:r>
            <a:endParaRPr lang="zh-CN" altLang="en-US" sz="800" b="1" dirty="0">
              <a:solidFill>
                <a:schemeClr val="bg1"/>
              </a:solidFill>
            </a:endParaRPr>
          </a:p>
        </p:txBody>
      </p:sp>
      <p:pic>
        <p:nvPicPr>
          <p:cNvPr id="5" name="图片 4" descr="upload_post_object_v2_378932839"/>
          <p:cNvPicPr>
            <a:picLocks noChangeAspect="1"/>
          </p:cNvPicPr>
          <p:nvPr/>
        </p:nvPicPr>
        <p:blipFill>
          <a:blip r:embed="rId1"/>
          <a:stretch>
            <a:fillRect/>
          </a:stretch>
        </p:blipFill>
        <p:spPr>
          <a:xfrm>
            <a:off x="6000216" y="1941807"/>
            <a:ext cx="5986297" cy="297444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Open WebUI简介</a:t>
            </a:r>
            <a:endParaRPr lang="zh-CN" altLang="en-US"/>
          </a:p>
        </p:txBody>
      </p:sp>
      <p:sp>
        <p:nvSpPr>
          <p:cNvPr id="3" name="内容占位符 2"/>
          <p:cNvSpPr>
            <a:spLocks noGrp="1"/>
          </p:cNvSpPr>
          <p:nvPr>
            <p:ph idx="1"/>
          </p:nvPr>
        </p:nvSpPr>
        <p:spPr/>
        <p:txBody>
          <a:bodyPr/>
          <a:lstStyle/>
          <a:p>
            <a:r>
              <a:rPr lang="zh-CN" altLang="en-US" dirty="0"/>
              <a:t>Open WebUI（前身为Ollama WebUI）是一个可扩展的、功能丰富的、用户友好的自托管Web界面，设计用于完全离线运行。它支持各种LLM（大型语言模型）运行器，包括Ollama和兼容OpenAI的API。</a:t>
            </a:r>
            <a:endParaRPr lang="zh-CN" altLang="en-US" dirty="0"/>
          </a:p>
          <a:p>
            <a:r>
              <a:rPr lang="zh-CN" altLang="en-US" dirty="0"/>
              <a:t>官网：https://openwebui.com/</a:t>
            </a:r>
            <a:endParaRPr lang="zh-CN" altLang="en-US" dirty="0"/>
          </a:p>
          <a:p>
            <a:r>
              <a:rPr lang="zh-CN" altLang="en-US" dirty="0"/>
              <a:t>Github：https://github.com/open-webui/open-webui</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Open WebUI特性</a:t>
            </a:r>
            <a:endParaRPr lang="zh-CN" altLang="en-US"/>
          </a:p>
        </p:txBody>
      </p:sp>
      <p:sp>
        <p:nvSpPr>
          <p:cNvPr id="3" name="内容占位符 2"/>
          <p:cNvSpPr>
            <a:spLocks noGrp="1"/>
          </p:cNvSpPr>
          <p:nvPr>
            <p:ph idx="1"/>
          </p:nvPr>
        </p:nvSpPr>
        <p:spPr>
          <a:xfrm>
            <a:off x="838200" y="1517515"/>
            <a:ext cx="10515600" cy="4919732"/>
          </a:xfrm>
        </p:spPr>
        <p:txBody>
          <a:bodyPr>
            <a:normAutofit fontScale="90000" lnSpcReduction="10000"/>
          </a:bodyPr>
          <a:lstStyle/>
          <a:p>
            <a:pPr>
              <a:lnSpc>
                <a:spcPct val="110000"/>
              </a:lnSpc>
              <a:spcBef>
                <a:spcPts val="1020"/>
              </a:spcBef>
            </a:pPr>
            <a:r>
              <a:rPr lang="en-US" altLang="zh-CN"/>
              <a:t>1.</a:t>
            </a:r>
            <a:r>
              <a:rPr lang="zh-CN" altLang="en-US"/>
              <a:t>响应式设计</a:t>
            </a:r>
            <a:endParaRPr lang="zh-CN" altLang="en-US"/>
          </a:p>
          <a:p>
            <a:pPr>
              <a:lnSpc>
                <a:spcPct val="110000"/>
              </a:lnSpc>
              <a:spcBef>
                <a:spcPts val="1020"/>
              </a:spcBef>
            </a:pPr>
            <a:r>
              <a:rPr lang="en-US" altLang="zh-CN"/>
              <a:t>2.</a:t>
            </a:r>
            <a:r>
              <a:rPr lang="zh-CN" altLang="en-US"/>
              <a:t>轻松设置：使用Docker或Kubernetes（kubectl、kustomize或helm）无缝安装，享受无忧的体验。</a:t>
            </a:r>
            <a:endParaRPr lang="zh-CN" altLang="en-US"/>
          </a:p>
          <a:p>
            <a:pPr>
              <a:lnSpc>
                <a:spcPct val="110000"/>
              </a:lnSpc>
              <a:spcBef>
                <a:spcPts val="1020"/>
              </a:spcBef>
            </a:pPr>
            <a:r>
              <a:rPr lang="en-US" altLang="zh-CN"/>
              <a:t>3.</a:t>
            </a:r>
            <a:r>
              <a:rPr lang="zh-CN" altLang="en-US"/>
              <a:t>下载/删除模型：直接从Web UI中轻松下载或移除模型。</a:t>
            </a:r>
            <a:endParaRPr lang="zh-CN" altLang="en-US"/>
          </a:p>
          <a:p>
            <a:pPr>
              <a:lnSpc>
                <a:spcPct val="110000"/>
              </a:lnSpc>
              <a:spcBef>
                <a:spcPts val="1020"/>
              </a:spcBef>
            </a:pPr>
            <a:r>
              <a:rPr lang="en-US" altLang="zh-CN"/>
              <a:t>4.</a:t>
            </a:r>
            <a:r>
              <a:rPr lang="zh-CN" altLang="en-US"/>
              <a:t>GGUF文件模型创建：通过从Web UI直接上传GGUF文件，轻松创建Ollama模型。流程简化，提供从你的机器上传或从Hugging Face</a:t>
            </a:r>
            <a:endParaRPr lang="zh-CN" altLang="en-US"/>
          </a:p>
          <a:p>
            <a:pPr>
              <a:lnSpc>
                <a:spcPct val="110000"/>
              </a:lnSpc>
              <a:spcBef>
                <a:spcPts val="1020"/>
              </a:spcBef>
            </a:pPr>
            <a:r>
              <a:rPr lang="en-US" altLang="zh-CN"/>
              <a:t>5.</a:t>
            </a:r>
            <a:r>
              <a:rPr lang="zh-CN" altLang="en-US"/>
              <a:t>多模态支持：与支持多模态互动的模型（例如，LLava中的图像）无缝互动下载GGUF文件的选项。</a:t>
            </a:r>
            <a:endParaRPr lang="zh-CN" altLang="en-US"/>
          </a:p>
          <a:p>
            <a:pPr>
              <a:lnSpc>
                <a:spcPct val="110000"/>
              </a:lnSpc>
              <a:spcBef>
                <a:spcPts val="1020"/>
              </a:spcBef>
            </a:pPr>
            <a:r>
              <a:rPr lang="en-US" altLang="zh-CN"/>
              <a:t>6.</a:t>
            </a:r>
            <a:r>
              <a:rPr lang="zh-CN" altLang="en-US"/>
              <a:t>协作聊天：通过无缝地协调多个模型的群聊，利用多个模型的集体智能。使用@命令指定模型，在你的聊天界面中启用动态多样的对话。沉浸在融入你聊天环境的集体智能中。</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Ollama+Open WebUI实操</a:t>
            </a:r>
            <a:endParaRPr lang="zh-CN" altLang="en-US"/>
          </a:p>
        </p:txBody>
      </p:sp>
      <p:sp>
        <p:nvSpPr>
          <p:cNvPr id="3" name="内容占位符 2"/>
          <p:cNvSpPr>
            <a:spLocks noGrp="1"/>
          </p:cNvSpPr>
          <p:nvPr>
            <p:ph idx="1"/>
          </p:nvPr>
        </p:nvSpPr>
        <p:spPr/>
        <p:txBody>
          <a:bodyPr/>
          <a:lstStyle/>
          <a:p>
            <a:r>
              <a:rPr lang="en-US" altLang="zh-CN"/>
              <a:t>1.</a:t>
            </a:r>
            <a:r>
              <a:rPr lang="zh-CN" altLang="en-US"/>
              <a:t>安装docker</a:t>
            </a:r>
            <a:endParaRPr lang="zh-CN" altLang="en-US"/>
          </a:p>
          <a:p>
            <a:endParaRPr lang="zh-CN" altLang="en-US"/>
          </a:p>
          <a:p>
            <a:r>
              <a:rPr lang="en-US" altLang="zh-CN"/>
              <a:t>2.</a:t>
            </a:r>
            <a:r>
              <a:rPr lang="zh-CN" altLang="en-US"/>
              <a:t>在命令行输入docker run -d -p 3000:8080 --add-host=host.docker.internal:host-gateway -v open-webui:/app/backend/data --name open-webui --restart always ghcr.io/open-webui/open-webui:main</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客户端部署模型</a:t>
            </a:r>
            <a:endParaRPr lang="zh-CN" altLang="en-US"/>
          </a:p>
        </p:txBody>
      </p:sp>
      <p:pic>
        <p:nvPicPr>
          <p:cNvPr id="4" name="图片 3" descr="upload_post_object_v2_3172697946"/>
          <p:cNvPicPr>
            <a:picLocks noChangeAspect="1"/>
          </p:cNvPicPr>
          <p:nvPr/>
        </p:nvPicPr>
        <p:blipFill>
          <a:blip r:embed="rId1"/>
          <a:stretch>
            <a:fillRect/>
          </a:stretch>
        </p:blipFill>
        <p:spPr>
          <a:xfrm>
            <a:off x="156215" y="1420703"/>
            <a:ext cx="11734800" cy="3000375"/>
          </a:xfrm>
          <a:prstGeom prst="rect">
            <a:avLst/>
          </a:prstGeom>
        </p:spPr>
      </p:pic>
      <p:sp>
        <p:nvSpPr>
          <p:cNvPr id="6" name="内容占位符 5"/>
          <p:cNvSpPr>
            <a:spLocks noGrp="1"/>
          </p:cNvSpPr>
          <p:nvPr>
            <p:ph idx="1"/>
          </p:nvPr>
        </p:nvSpPr>
        <p:spPr>
          <a:xfrm>
            <a:off x="222438" y="4717065"/>
            <a:ext cx="11807493" cy="1713448"/>
          </a:xfrm>
        </p:spPr>
        <p:txBody>
          <a:bodyPr>
            <a:normAutofit/>
          </a:bodyPr>
          <a:lstStyle/>
          <a:p>
            <a:pPr>
              <a:buNone/>
            </a:pPr>
            <a:r>
              <a:rPr lang="zh-CN" altLang="en-US"/>
              <a:t>下载文件：https://github.com/QwenLM/Qwen2/blob/main/examples/demo/cli_demo.py，</a:t>
            </a:r>
            <a:endParaRPr lang="zh-CN" altLang="en-US"/>
          </a:p>
          <a:p>
            <a:pPr>
              <a:buNone/>
            </a:pPr>
            <a:r>
              <a:rPr lang="zh-CN" altLang="en-US"/>
              <a:t>修改参数后直接运行于命令行</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Ollama+Open WebUI实操</a:t>
            </a:r>
            <a:endParaRPr lang="zh-CN" altLang="en-US"/>
          </a:p>
        </p:txBody>
      </p:sp>
      <p:pic>
        <p:nvPicPr>
          <p:cNvPr id="4" name="图片 3" descr="upload_post_object_v2_3923220861"/>
          <p:cNvPicPr>
            <a:picLocks noChangeAspect="1"/>
          </p:cNvPicPr>
          <p:nvPr/>
        </p:nvPicPr>
        <p:blipFill>
          <a:blip r:embed="rId1"/>
          <a:stretch>
            <a:fillRect/>
          </a:stretch>
        </p:blipFill>
        <p:spPr>
          <a:xfrm>
            <a:off x="752641" y="1143055"/>
            <a:ext cx="8796238" cy="5317625"/>
          </a:xfrm>
          <a:prstGeom prst="rect">
            <a:avLst/>
          </a:prstGeom>
        </p:spPr>
      </p:pic>
      <p:sp>
        <p:nvSpPr>
          <p:cNvPr id="3" name="文本框 2"/>
          <p:cNvSpPr txBox="1"/>
          <p:nvPr userDrawn="1"/>
        </p:nvSpPr>
        <p:spPr>
          <a:xfrm>
            <a:off x="163442" y="710574"/>
            <a:ext cx="309880" cy="521970"/>
          </a:xfrm>
          <a:prstGeom prst="rect">
            <a:avLst/>
          </a:prstGeom>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p:spPr>
        <p:txBody>
          <a:bodyPr wrap="none" rtlCol="0">
            <a:spAutoFit/>
          </a:bodyPr>
          <a:lstStyle/>
          <a:p>
            <a:pPr algn="l"/>
            <a:endParaRPr lang="zh-CN" altLang="en-US" sz="2800" b="1"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5374" y="2228674"/>
            <a:ext cx="1547556" cy="1323439"/>
          </a:xfrm>
          <a:prstGeom prst="rect">
            <a:avLst/>
          </a:prstGeom>
        </p:spPr>
        <p:txBody>
          <a:bodyPr wrap="square">
            <a:spAutoFit/>
          </a:bodyPr>
          <a:lstStyle/>
          <a:p>
            <a:pPr algn="ctr"/>
            <a:r>
              <a:rPr lang="en-US" altLang="zh-CN" sz="8000" dirty="0">
                <a:ln w="6350">
                  <a:noFill/>
                </a:ln>
                <a:solidFill>
                  <a:schemeClr val="accent6">
                    <a:lumMod val="50000"/>
                  </a:schemeClr>
                </a:solidFill>
                <a:latin typeface="Impact" panose="020B0806030902050204" pitchFamily="34" charset="0"/>
                <a:ea typeface="微软雅黑" panose="020B0503020204020204" pitchFamily="34" charset="-122"/>
              </a:rPr>
              <a:t>05</a:t>
            </a:r>
            <a:endParaRPr lang="zh-CN" altLang="en-US" sz="80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
        <p:nvSpPr>
          <p:cNvPr id="8" name="矩形 7"/>
          <p:cNvSpPr/>
          <p:nvPr/>
        </p:nvSpPr>
        <p:spPr>
          <a:xfrm>
            <a:off x="2172929" y="2505672"/>
            <a:ext cx="9126442" cy="1446550"/>
          </a:xfrm>
          <a:prstGeom prst="rect">
            <a:avLst/>
          </a:prstGeom>
        </p:spPr>
        <p:txBody>
          <a:bodyPr wrap="square">
            <a:spAutoFit/>
          </a:bodyPr>
          <a:lstStyle/>
          <a:p>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基于</a:t>
            </a:r>
            <a:r>
              <a:rPr lang="en-US" altLang="zh-CN" sz="4400" dirty="0" err="1">
                <a:ln w="6350">
                  <a:noFill/>
                </a:ln>
                <a:solidFill>
                  <a:schemeClr val="accent6">
                    <a:lumMod val="50000"/>
                  </a:schemeClr>
                </a:solidFill>
                <a:latin typeface="Impact" panose="020B0806030902050204" pitchFamily="34" charset="0"/>
                <a:ea typeface="微软雅黑" panose="020B0503020204020204" pitchFamily="34" charset="-122"/>
              </a:rPr>
              <a:t>vllm</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a:t>
            </a:r>
            <a:r>
              <a:rPr lang="en-US" altLang="zh-CN" sz="4400" dirty="0">
                <a:ln w="6350">
                  <a:noFill/>
                </a:ln>
                <a:solidFill>
                  <a:schemeClr val="accent6">
                    <a:lumMod val="50000"/>
                  </a:schemeClr>
                </a:solidFill>
                <a:latin typeface="Impact" panose="020B0806030902050204" pitchFamily="34" charset="0"/>
                <a:ea typeface="微软雅黑" panose="020B0503020204020204" pitchFamily="34" charset="-122"/>
              </a:rPr>
              <a:t>flask</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a:t>
            </a:r>
            <a:r>
              <a:rPr lang="en-US" altLang="zh-CN" sz="4400" dirty="0" err="1">
                <a:ln w="6350">
                  <a:noFill/>
                </a:ln>
                <a:solidFill>
                  <a:schemeClr val="accent6">
                    <a:lumMod val="50000"/>
                  </a:schemeClr>
                </a:solidFill>
                <a:latin typeface="Impact" panose="020B0806030902050204" pitchFamily="34" charset="0"/>
                <a:ea typeface="微软雅黑" panose="020B0503020204020204" pitchFamily="34" charset="-122"/>
              </a:rPr>
              <a:t>ngnix</a:t>
            </a:r>
            <a:r>
              <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rPr>
              <a:t>的大模型本地部署实战</a:t>
            </a:r>
            <a:endParaRPr lang="zh-CN" altLang="en-US" sz="4400" dirty="0">
              <a:ln w="6350">
                <a:noFill/>
              </a:ln>
              <a:solidFill>
                <a:schemeClr val="accent6">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为什么需要</a:t>
            </a:r>
            <a:r>
              <a:rPr lang="en-US" altLang="zh-CN" dirty="0"/>
              <a:t>web</a:t>
            </a:r>
            <a:r>
              <a:rPr lang="zh-CN" altLang="en-US" dirty="0"/>
              <a:t>框架？</a:t>
            </a:r>
            <a:endParaRPr lang="zh-CN" altLang="en-US" dirty="0"/>
          </a:p>
        </p:txBody>
      </p:sp>
      <p:sp>
        <p:nvSpPr>
          <p:cNvPr id="3" name="内容占位符 2"/>
          <p:cNvSpPr>
            <a:spLocks noGrp="1"/>
          </p:cNvSpPr>
          <p:nvPr>
            <p:ph idx="1"/>
          </p:nvPr>
        </p:nvSpPr>
        <p:spPr>
          <a:xfrm>
            <a:off x="186612" y="1054359"/>
            <a:ext cx="11737910" cy="5605564"/>
          </a:xfrm>
        </p:spPr>
        <p:txBody>
          <a:bodyPr>
            <a:normAutofit/>
          </a:bodyPr>
          <a:lstStyle/>
          <a:p>
            <a:pPr indent="711200" fontAlgn="auto">
              <a:spcBef>
                <a:spcPts val="0"/>
              </a:spcBef>
            </a:pPr>
            <a:r>
              <a:rPr lang="zh-CN" altLang="en-US" sz="2400" dirty="0">
                <a:latin typeface="宋体" panose="02010600030101010101" pitchFamily="2" charset="-122"/>
                <a:cs typeface="宋体" panose="02010600030101010101" pitchFamily="2" charset="-122"/>
              </a:rPr>
              <a:t>虽然</a:t>
            </a:r>
            <a:r>
              <a:rPr lang="en-US" altLang="zh-CN" sz="2400" dirty="0" err="1">
                <a:latin typeface="宋体" panose="02010600030101010101" pitchFamily="2" charset="-122"/>
                <a:cs typeface="宋体" panose="02010600030101010101" pitchFamily="2" charset="-122"/>
              </a:rPr>
              <a:t>streamlit,ollama,openwebui</a:t>
            </a:r>
            <a:r>
              <a:rPr lang="zh-CN" altLang="en-US" sz="2400" dirty="0">
                <a:latin typeface="宋体" panose="02010600030101010101" pitchFamily="2" charset="-122"/>
                <a:cs typeface="宋体" panose="02010600030101010101" pitchFamily="2" charset="-122"/>
              </a:rPr>
              <a:t>等框架已经能够支持模型的部署并提供简单的页面，但当我们需要添加功能模块或美化网页时很难在已有的部署框架上进行修改。当开发功能复杂的网页时，专用</a:t>
            </a:r>
            <a:r>
              <a:rPr lang="en-US" altLang="zh-CN" sz="2400" dirty="0">
                <a:latin typeface="宋体" panose="02010600030101010101" pitchFamily="2" charset="-122"/>
                <a:cs typeface="宋体" panose="02010600030101010101" pitchFamily="2" charset="-122"/>
              </a:rPr>
              <a:t>web</a:t>
            </a:r>
            <a:r>
              <a:rPr lang="zh-CN" altLang="en-US" sz="2400" dirty="0">
                <a:latin typeface="宋体" panose="02010600030101010101" pitchFamily="2" charset="-122"/>
                <a:cs typeface="宋体" panose="02010600030101010101" pitchFamily="2" charset="-122"/>
              </a:rPr>
              <a:t>开发框架的使用则十分必要。</a:t>
            </a:r>
            <a:endParaRPr lang="en-US" altLang="zh-CN" sz="2400" dirty="0">
              <a:latin typeface="宋体" panose="02010600030101010101" pitchFamily="2" charset="-122"/>
              <a:cs typeface="宋体" panose="02010600030101010101" pitchFamily="2" charset="-122"/>
            </a:endParaRPr>
          </a:p>
          <a:p>
            <a:pPr indent="711200" fontAlgn="auto">
              <a:spcBef>
                <a:spcPts val="0"/>
              </a:spcBef>
            </a:pPr>
            <a:endParaRPr lang="zh-CN" altLang="en-US" sz="2400" dirty="0">
              <a:latin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124398" y="2519190"/>
            <a:ext cx="6192406" cy="2913676"/>
          </a:xfrm>
          <a:prstGeom prst="rect">
            <a:avLst/>
          </a:prstGeom>
        </p:spPr>
      </p:pic>
      <p:pic>
        <p:nvPicPr>
          <p:cNvPr id="5" name="图片 4"/>
          <p:cNvPicPr>
            <a:picLocks noChangeAspect="1"/>
          </p:cNvPicPr>
          <p:nvPr/>
        </p:nvPicPr>
        <p:blipFill>
          <a:blip r:embed="rId2"/>
          <a:stretch>
            <a:fillRect/>
          </a:stretch>
        </p:blipFill>
        <p:spPr>
          <a:xfrm>
            <a:off x="6379018" y="2370062"/>
            <a:ext cx="5483290" cy="306280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大模型的流式输出</a:t>
            </a:r>
            <a:endParaRPr lang="zh-CN" altLang="en-US"/>
          </a:p>
        </p:txBody>
      </p:sp>
      <p:sp>
        <p:nvSpPr>
          <p:cNvPr id="3" name="内容占位符 2"/>
          <p:cNvSpPr>
            <a:spLocks noGrp="1"/>
          </p:cNvSpPr>
          <p:nvPr>
            <p:ph idx="1"/>
          </p:nvPr>
        </p:nvSpPr>
        <p:spPr>
          <a:xfrm>
            <a:off x="838200" y="1517650"/>
            <a:ext cx="10515600" cy="4465320"/>
          </a:xfrm>
        </p:spPr>
        <p:txBody>
          <a:bodyPr>
            <a:normAutofit/>
          </a:bodyPr>
          <a:lstStyle/>
          <a:p>
            <a:pPr indent="711200" fontAlgn="auto">
              <a:spcBef>
                <a:spcPts val="0"/>
              </a:spcBef>
              <a:extLst>
                <a:ext uri="{35155182-B16C-46BC-9424-99874614C6A1}">
                  <wpsdc:indentchars xmlns:wpsdc="http://www.wps.cn/officeDocument/2017/drawingmlCustomData" val="200" checksum="3773799597"/>
                </a:ext>
              </a:extLst>
            </a:pPr>
            <a:r>
              <a:rPr lang="zh-CN" altLang="en-US" dirty="0">
                <a:latin typeface="宋体" panose="02010600030101010101" pitchFamily="2" charset="-122"/>
                <a:cs typeface="宋体" panose="02010600030101010101" pitchFamily="2" charset="-122"/>
              </a:rPr>
              <a:t>流式输出是指模型在生成内容时不是一次性输出全部结果，而是逐步、连续地生成输出。这种方式类似于人类在进行口语</a:t>
            </a:r>
            <a:r>
              <a:rPr lang="en-US" altLang="zh-CN" dirty="0" err="1">
                <a:latin typeface="宋体" panose="02010600030101010101" pitchFamily="2" charset="-122"/>
                <a:cs typeface="宋体" panose="02010600030101010101" pitchFamily="2" charset="-122"/>
              </a:rPr>
              <a:t>交流或写作时的思考过程，即边思考边表达</a:t>
            </a:r>
            <a:r>
              <a:rPr lang="en-US" altLang="zh-CN" dirty="0">
                <a:latin typeface="宋体" panose="02010600030101010101" pitchFamily="2" charset="-122"/>
                <a:cs typeface="宋体" panose="02010600030101010101" pitchFamily="2" charset="-122"/>
              </a:rPr>
              <a:t>。</a:t>
            </a:r>
            <a:endParaRPr lang="en-US" altLang="zh-CN" dirty="0">
              <a:latin typeface="宋体" panose="02010600030101010101" pitchFamily="2" charset="-122"/>
              <a:cs typeface="宋体" panose="02010600030101010101" pitchFamily="2" charset="-122"/>
            </a:endParaRPr>
          </a:p>
          <a:p>
            <a:pPr indent="711200" fontAlgn="auto">
              <a:spcBef>
                <a:spcPts val="0"/>
              </a:spcBef>
              <a:extLst>
                <a:ext uri="{35155182-B16C-46BC-9424-99874614C6A1}">
                  <wpsdc:indentchars xmlns:wpsdc="http://www.wps.cn/officeDocument/2017/drawingmlCustomData" val="200" checksum="3773799597"/>
                </a:ext>
              </a:extLst>
            </a:pPr>
            <a:endParaRPr lang="en-US" altLang="zh-CN" dirty="0">
              <a:latin typeface="宋体" panose="02010600030101010101" pitchFamily="2" charset="-122"/>
              <a:cs typeface="宋体" panose="02010600030101010101" pitchFamily="2" charset="-122"/>
            </a:endParaRPr>
          </a:p>
          <a:p>
            <a:pPr indent="711200" fontAlgn="auto">
              <a:spcBef>
                <a:spcPts val="0"/>
              </a:spcBef>
              <a:extLst>
                <a:ext uri="{35155182-B16C-46BC-9424-99874614C6A1}">
                  <wpsdc:indentchars xmlns:wpsdc="http://www.wps.cn/officeDocument/2017/drawingmlCustomData" val="200" checksum="3773799597"/>
                </a:ext>
              </a:extLst>
            </a:pPr>
            <a:r>
              <a:rPr lang="en-US" altLang="zh-CN" dirty="0" err="1">
                <a:latin typeface="宋体" panose="02010600030101010101" pitchFamily="2" charset="-122"/>
                <a:cs typeface="宋体" panose="02010600030101010101" pitchFamily="2" charset="-122"/>
              </a:rPr>
              <a:t>流式输出的优点包括更高的灵活性和交互性</a:t>
            </a:r>
            <a:r>
              <a:rPr lang="zh-CN" altLang="en-US" dirty="0">
                <a:latin typeface="宋体" panose="02010600030101010101" pitchFamily="2" charset="-122"/>
                <a:cs typeface="宋体" panose="02010600030101010101" pitchFamily="2" charset="-122"/>
              </a:rPr>
              <a:t>。</a:t>
            </a:r>
            <a:r>
              <a:rPr lang="en-US" altLang="zh-CN" dirty="0" err="1">
                <a:latin typeface="宋体" panose="02010600030101010101" pitchFamily="2" charset="-122"/>
                <a:cs typeface="宋体" panose="02010600030101010101" pitchFamily="2" charset="-122"/>
              </a:rPr>
              <a:t>与传统的一次性传输所有数据相比，流式输出以数据块的形式分多次传输</a:t>
            </a:r>
            <a:r>
              <a:rPr lang="en-US" altLang="zh-CN" dirty="0">
                <a:latin typeface="宋体" panose="02010600030101010101" pitchFamily="2" charset="-122"/>
                <a:cs typeface="宋体" panose="02010600030101010101" pitchFamily="2" charset="-122"/>
              </a:rPr>
              <a:t>，</a:t>
            </a:r>
            <a:r>
              <a:rPr lang="zh-CN" altLang="en-US" dirty="0">
                <a:latin typeface="宋体" panose="02010600030101010101" pitchFamily="2" charset="-122"/>
                <a:cs typeface="宋体" panose="02010600030101010101" pitchFamily="2" charset="-122"/>
              </a:rPr>
              <a:t>不仅可以减少服务器一次性处理和存储完整数据的压力，还</a:t>
            </a:r>
            <a:r>
              <a:rPr lang="en-US" altLang="zh-CN" dirty="0" err="1">
                <a:latin typeface="宋体" panose="02010600030101010101" pitchFamily="2" charset="-122"/>
                <a:cs typeface="宋体" panose="02010600030101010101" pitchFamily="2" charset="-122"/>
              </a:rPr>
              <a:t>减少了用户等待完整答案的时间</a:t>
            </a:r>
            <a:r>
              <a:rPr lang="zh-CN" altLang="en-US" dirty="0">
                <a:latin typeface="宋体" panose="02010600030101010101" pitchFamily="2" charset="-122"/>
                <a:cs typeface="宋体" panose="02010600030101010101" pitchFamily="2" charset="-122"/>
              </a:rPr>
              <a:t>，提高用户体验</a:t>
            </a:r>
            <a:r>
              <a:rPr lang="en-US" altLang="zh-CN" dirty="0">
                <a:latin typeface="宋体" panose="02010600030101010101" pitchFamily="2" charset="-122"/>
                <a:cs typeface="宋体" panose="02010600030101010101" pitchFamily="2" charset="-122"/>
              </a:rPr>
              <a:t>。</a:t>
            </a:r>
            <a:endParaRPr lang="en-US" altLang="zh-CN" dirty="0">
              <a:latin typeface="宋体" panose="02010600030101010101" pitchFamily="2" charset="-122"/>
              <a:cs typeface="宋体" panose="02010600030101010101" pitchFamily="2" charset="-122"/>
            </a:endParaRPr>
          </a:p>
          <a:p>
            <a:pPr indent="711200" fontAlgn="auto">
              <a:spcBef>
                <a:spcPts val="0"/>
              </a:spcBef>
              <a:extLst>
                <a:ext uri="{35155182-B16C-46BC-9424-99874614C6A1}">
                  <wpsdc:indentchars xmlns:wpsdc="http://www.wps.cn/officeDocument/2017/drawingmlCustomData" val="200" checksum="3773799597"/>
                </a:ext>
              </a:extLst>
            </a:pPr>
            <a:endParaRPr lang="en-US" altLang="zh-CN" dirty="0">
              <a:latin typeface="宋体" panose="02010600030101010101" pitchFamily="2" charset="-122"/>
              <a:cs typeface="宋体" panose="02010600030101010101" pitchFamily="2" charset="-122"/>
            </a:endParaRPr>
          </a:p>
          <a:p>
            <a:pPr indent="711200" fontAlgn="auto">
              <a:spcBef>
                <a:spcPts val="0"/>
              </a:spcBef>
              <a:extLst>
                <a:ext uri="{35155182-B16C-46BC-9424-99874614C6A1}">
                  <wpsdc:indentchars xmlns:wpsdc="http://www.wps.cn/officeDocument/2017/drawingmlCustomData" val="200" checksum="3773799597"/>
                </a:ext>
              </a:extLst>
            </a:pPr>
            <a:r>
              <a:rPr lang="en-US" altLang="zh-CN" dirty="0" err="1">
                <a:latin typeface="宋体" panose="02010600030101010101" pitchFamily="2" charset="-122"/>
                <a:cs typeface="宋体" panose="02010600030101010101" pitchFamily="2" charset="-122"/>
              </a:rPr>
              <a:t>目前</a:t>
            </a:r>
            <a:r>
              <a:rPr lang="zh-CN" altLang="en-US" dirty="0">
                <a:latin typeface="宋体" panose="02010600030101010101" pitchFamily="2" charset="-122"/>
                <a:cs typeface="宋体" panose="02010600030101010101" pitchFamily="2" charset="-122"/>
              </a:rPr>
              <a:t>如</a:t>
            </a:r>
            <a:r>
              <a:rPr lang="en-US" altLang="zh-CN" dirty="0" err="1">
                <a:latin typeface="宋体" panose="02010600030101010101" pitchFamily="2" charset="-122"/>
                <a:cs typeface="宋体" panose="02010600030101010101" pitchFamily="2" charset="-122"/>
                <a:sym typeface="+mn-ea"/>
              </a:rPr>
              <a:t>vllm</a:t>
            </a:r>
            <a:r>
              <a:rPr lang="en-US" altLang="zh-CN" dirty="0">
                <a:latin typeface="宋体" panose="02010600030101010101" pitchFamily="2" charset="-122"/>
                <a:cs typeface="宋体" panose="02010600030101010101" pitchFamily="2" charset="-122"/>
                <a:sym typeface="+mn-ea"/>
              </a:rPr>
              <a:t>\</a:t>
            </a:r>
            <a:r>
              <a:rPr lang="en-US" altLang="zh-CN" dirty="0" err="1">
                <a:latin typeface="宋体" panose="02010600030101010101" pitchFamily="2" charset="-122"/>
                <a:cs typeface="宋体" panose="02010600030101010101" pitchFamily="2" charset="-122"/>
                <a:sym typeface="+mn-ea"/>
              </a:rPr>
              <a:t>LLaMA_Factory</a:t>
            </a:r>
            <a:r>
              <a:rPr lang="zh-CN" altLang="en-US" dirty="0">
                <a:latin typeface="宋体" panose="02010600030101010101" pitchFamily="2" charset="-122"/>
                <a:cs typeface="宋体" panose="02010600030101010101" pitchFamily="2" charset="-122"/>
                <a:sym typeface="+mn-ea"/>
              </a:rPr>
              <a:t>、</a:t>
            </a:r>
            <a:r>
              <a:rPr lang="en-US" altLang="zh-CN" dirty="0">
                <a:latin typeface="宋体" panose="02010600030101010101" pitchFamily="2" charset="-122"/>
                <a:cs typeface="宋体" panose="02010600030101010101" pitchFamily="2" charset="-122"/>
                <a:sym typeface="+mn-ea"/>
              </a:rPr>
              <a:t>chatglm2\3</a:t>
            </a:r>
            <a:r>
              <a:rPr lang="zh-CN" altLang="en-US" dirty="0">
                <a:latin typeface="宋体" panose="02010600030101010101" pitchFamily="2" charset="-122"/>
                <a:cs typeface="宋体" panose="02010600030101010101" pitchFamily="2" charset="-122"/>
                <a:sym typeface="+mn-ea"/>
              </a:rPr>
              <a:t>等主流框架和模型都</a:t>
            </a:r>
            <a:r>
              <a:rPr lang="en-US" altLang="zh-CN" dirty="0" err="1">
                <a:latin typeface="宋体" panose="02010600030101010101" pitchFamily="2" charset="-122"/>
                <a:cs typeface="宋体" panose="02010600030101010101" pitchFamily="2" charset="-122"/>
              </a:rPr>
              <a:t>支持流式</a:t>
            </a:r>
            <a:r>
              <a:rPr lang="zh-CN" altLang="en-US" dirty="0">
                <a:latin typeface="宋体" panose="02010600030101010101" pitchFamily="2" charset="-122"/>
                <a:cs typeface="宋体" panose="02010600030101010101" pitchFamily="2" charset="-122"/>
              </a:rPr>
              <a:t>输出。</a:t>
            </a:r>
            <a:endParaRPr lang="zh-CN" altLang="en-US" dirty="0">
              <a:latin typeface="宋体" panose="02010600030101010101" pitchFamily="2" charset="-122"/>
              <a:cs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大模型的流式输出</a:t>
            </a:r>
            <a:endParaRPr lang="zh-CN" altLang="en-US"/>
          </a:p>
        </p:txBody>
      </p:sp>
      <p:sp>
        <p:nvSpPr>
          <p:cNvPr id="3" name="内容占位符 2"/>
          <p:cNvSpPr>
            <a:spLocks noGrp="1"/>
          </p:cNvSpPr>
          <p:nvPr>
            <p:ph idx="1"/>
          </p:nvPr>
        </p:nvSpPr>
        <p:spPr>
          <a:xfrm>
            <a:off x="838200" y="1517650"/>
            <a:ext cx="10515600" cy="1603375"/>
          </a:xfrm>
        </p:spPr>
        <p:txBody>
          <a:bodyPr>
            <a:normAutofit/>
          </a:bodyPr>
          <a:lstStyle/>
          <a:p>
            <a:pPr indent="711200" fontAlgn="auto">
              <a:spcBef>
                <a:spcPts val="0"/>
              </a:spcBef>
              <a:extLst>
                <a:ext uri="{35155182-B16C-46BC-9424-99874614C6A1}">
                  <wpsdc:indentchars xmlns:wpsdc="http://www.wps.cn/officeDocument/2017/drawingmlCustomData" val="200" checksum="3773799597"/>
                </a:ext>
              </a:extLst>
            </a:pPr>
            <a:r>
              <a:rPr lang="en-US" altLang="zh-CN">
                <a:latin typeface="宋体" panose="02010600030101010101" pitchFamily="2" charset="-122"/>
                <a:cs typeface="宋体" panose="02010600030101010101" pitchFamily="2" charset="-122"/>
              </a:rPr>
              <a:t>目前</a:t>
            </a:r>
            <a:r>
              <a:rPr lang="zh-CN" altLang="en-US">
                <a:latin typeface="宋体" panose="02010600030101010101" pitchFamily="2" charset="-122"/>
                <a:cs typeface="宋体" panose="02010600030101010101" pitchFamily="2" charset="-122"/>
              </a:rPr>
              <a:t>如</a:t>
            </a:r>
            <a:r>
              <a:rPr lang="en-US" altLang="zh-CN">
                <a:latin typeface="宋体" panose="02010600030101010101" pitchFamily="2" charset="-122"/>
                <a:cs typeface="宋体" panose="02010600030101010101" pitchFamily="2" charset="-122"/>
                <a:sym typeface="+mn-ea"/>
              </a:rPr>
              <a:t>vllm\LLaMA_Factory</a:t>
            </a:r>
            <a:r>
              <a:rPr lang="zh-CN" altLang="en-US">
                <a:latin typeface="宋体" panose="02010600030101010101" pitchFamily="2" charset="-122"/>
                <a:cs typeface="宋体" panose="02010600030101010101" pitchFamily="2" charset="-122"/>
                <a:sym typeface="+mn-ea"/>
              </a:rPr>
              <a:t>、</a:t>
            </a:r>
            <a:r>
              <a:rPr lang="en-US" altLang="zh-CN">
                <a:latin typeface="宋体" panose="02010600030101010101" pitchFamily="2" charset="-122"/>
                <a:cs typeface="宋体" panose="02010600030101010101" pitchFamily="2" charset="-122"/>
                <a:sym typeface="+mn-ea"/>
              </a:rPr>
              <a:t>chatglm2\3</a:t>
            </a:r>
            <a:r>
              <a:rPr lang="zh-CN" altLang="en-US">
                <a:latin typeface="宋体" panose="02010600030101010101" pitchFamily="2" charset="-122"/>
                <a:cs typeface="宋体" panose="02010600030101010101" pitchFamily="2" charset="-122"/>
                <a:sym typeface="+mn-ea"/>
              </a:rPr>
              <a:t>等主流框架和模型都</a:t>
            </a:r>
            <a:r>
              <a:rPr lang="en-US" altLang="zh-CN">
                <a:latin typeface="宋体" panose="02010600030101010101" pitchFamily="2" charset="-122"/>
                <a:cs typeface="宋体" panose="02010600030101010101" pitchFamily="2" charset="-122"/>
              </a:rPr>
              <a:t>支持流式</a:t>
            </a:r>
            <a:r>
              <a:rPr lang="zh-CN" altLang="en-US">
                <a:latin typeface="宋体" panose="02010600030101010101" pitchFamily="2" charset="-122"/>
                <a:cs typeface="宋体" panose="02010600030101010101" pitchFamily="2" charset="-122"/>
              </a:rPr>
              <a:t>输出。</a:t>
            </a:r>
            <a:endParaRPr lang="zh-CN" altLang="en-US">
              <a:latin typeface="宋体" panose="02010600030101010101" pitchFamily="2" charset="-122"/>
              <a:cs typeface="宋体" panose="02010600030101010101" pitchFamily="2" charset="-122"/>
            </a:endParaRPr>
          </a:p>
        </p:txBody>
      </p:sp>
      <p:graphicFrame>
        <p:nvGraphicFramePr>
          <p:cNvPr id="4" name="表格 3"/>
          <p:cNvGraphicFramePr/>
          <p:nvPr>
            <p:custDataLst>
              <p:tags r:id="rId1"/>
            </p:custDataLst>
          </p:nvPr>
        </p:nvGraphicFramePr>
        <p:xfrm>
          <a:off x="1287780" y="2595245"/>
          <a:ext cx="9615805" cy="2579370"/>
        </p:xfrm>
        <a:graphic>
          <a:graphicData uri="http://schemas.openxmlformats.org/drawingml/2006/table">
            <a:tbl>
              <a:tblPr firstRow="1" bandRow="1">
                <a:tableStyleId>{5940675A-B579-460E-94D1-54222C63F5DA}</a:tableStyleId>
              </a:tblPr>
              <a:tblGrid>
                <a:gridCol w="9615805"/>
              </a:tblGrid>
              <a:tr h="2579370">
                <a:tc>
                  <a:txBody>
                    <a:bodyPr/>
                    <a:lstStyle/>
                    <a:p>
                      <a:pPr algn="l">
                        <a:buNone/>
                      </a:pPr>
                      <a:r>
                        <a:rPr lang="en-US" altLang="zh-CN" sz="1600" dirty="0">
                          <a:solidFill>
                            <a:schemeClr val="tx1"/>
                          </a:solidFill>
                        </a:rPr>
                        <a:t>    </a:t>
                      </a:r>
                      <a:r>
                        <a:rPr lang="en-US" altLang="zh-CN" sz="1600" dirty="0" err="1">
                          <a:solidFill>
                            <a:schemeClr val="tx1"/>
                          </a:solidFill>
                        </a:rPr>
                        <a:t>openai_api_key</a:t>
                      </a:r>
                      <a:r>
                        <a:rPr lang="en-US" altLang="zh-CN" sz="1600" dirty="0">
                          <a:solidFill>
                            <a:schemeClr val="tx1"/>
                          </a:solidFill>
                        </a:rPr>
                        <a:t> = "ANY THING"</a:t>
                      </a:r>
                      <a:endParaRPr lang="en-US" altLang="zh-CN" sz="1600" dirty="0">
                        <a:solidFill>
                          <a:schemeClr val="tx1"/>
                        </a:solidFill>
                      </a:endParaRPr>
                    </a:p>
                    <a:p>
                      <a:pPr algn="l">
                        <a:buNone/>
                      </a:pPr>
                      <a:r>
                        <a:rPr lang="en-US" altLang="zh-CN" sz="1600" dirty="0">
                          <a:solidFill>
                            <a:schemeClr val="tx1"/>
                          </a:solidFill>
                        </a:rPr>
                        <a:t>    </a:t>
                      </a:r>
                      <a:r>
                        <a:rPr lang="en-US" altLang="zh-CN" sz="1600" dirty="0" err="1">
                          <a:solidFill>
                            <a:schemeClr val="tx1"/>
                          </a:solidFill>
                        </a:rPr>
                        <a:t>openai_api_base</a:t>
                      </a:r>
                      <a:r>
                        <a:rPr lang="en-US" altLang="zh-CN" sz="1600" dirty="0">
                          <a:solidFill>
                            <a:schemeClr val="tx1"/>
                          </a:solidFill>
                        </a:rPr>
                        <a:t> = "http://xunziallm.njau.edu.cn:21180/v1"</a:t>
                      </a:r>
                      <a:endParaRPr lang="en-US" altLang="zh-CN" sz="1600" dirty="0">
                        <a:solidFill>
                          <a:schemeClr val="tx1"/>
                        </a:solidFill>
                      </a:endParaRPr>
                    </a:p>
                    <a:p>
                      <a:pPr algn="l">
                        <a:buNone/>
                      </a:pPr>
                      <a:r>
                        <a:rPr lang="en-US" altLang="zh-CN" sz="1600" dirty="0">
                          <a:solidFill>
                            <a:schemeClr val="tx1"/>
                          </a:solidFill>
                        </a:rPr>
                        <a:t>    client = OpenAI(</a:t>
                      </a:r>
                      <a:r>
                        <a:rPr lang="en-US" altLang="zh-CN" sz="1600" dirty="0" err="1">
                          <a:solidFill>
                            <a:schemeClr val="tx1"/>
                          </a:solidFill>
                        </a:rPr>
                        <a:t>api_key</a:t>
                      </a:r>
                      <a:r>
                        <a:rPr lang="en-US" altLang="zh-CN" sz="1600" dirty="0">
                          <a:solidFill>
                            <a:schemeClr val="tx1"/>
                          </a:solidFill>
                        </a:rPr>
                        <a:t>=</a:t>
                      </a:r>
                      <a:r>
                        <a:rPr lang="en-US" altLang="zh-CN" sz="1600" dirty="0" err="1">
                          <a:solidFill>
                            <a:schemeClr val="tx1"/>
                          </a:solidFill>
                        </a:rPr>
                        <a:t>openai_api_key</a:t>
                      </a:r>
                      <a:r>
                        <a:rPr lang="en-US" altLang="zh-CN" sz="1600" dirty="0">
                          <a:solidFill>
                            <a:schemeClr val="tx1"/>
                          </a:solidFill>
                        </a:rPr>
                        <a:t>, </a:t>
                      </a:r>
                      <a:r>
                        <a:rPr lang="en-US" altLang="zh-CN" sz="1600" dirty="0" err="1">
                          <a:solidFill>
                            <a:schemeClr val="tx1"/>
                          </a:solidFill>
                        </a:rPr>
                        <a:t>base_url</a:t>
                      </a:r>
                      <a:r>
                        <a:rPr lang="en-US" altLang="zh-CN" sz="1600" dirty="0">
                          <a:solidFill>
                            <a:schemeClr val="tx1"/>
                          </a:solidFill>
                        </a:rPr>
                        <a:t>=</a:t>
                      </a:r>
                      <a:r>
                        <a:rPr lang="en-US" altLang="zh-CN" sz="1600" dirty="0" err="1">
                          <a:solidFill>
                            <a:schemeClr val="tx1"/>
                          </a:solidFill>
                        </a:rPr>
                        <a:t>openai_api_base</a:t>
                      </a:r>
                      <a:r>
                        <a:rPr lang="en-US" altLang="zh-CN" sz="1600" dirty="0">
                          <a:solidFill>
                            <a:schemeClr val="tx1"/>
                          </a:solidFill>
                        </a:rPr>
                        <a:t>, )</a:t>
                      </a:r>
                      <a:endParaRPr lang="en-US" altLang="zh-CN" sz="1600" dirty="0">
                        <a:solidFill>
                          <a:schemeClr val="tx1"/>
                        </a:solidFill>
                      </a:endParaRPr>
                    </a:p>
                    <a:p>
                      <a:pPr algn="l">
                        <a:buNone/>
                      </a:pPr>
                      <a:endParaRPr lang="en-US" altLang="zh-CN" sz="1600" dirty="0">
                        <a:solidFill>
                          <a:schemeClr val="tx1"/>
                        </a:solidFill>
                      </a:endParaRPr>
                    </a:p>
                    <a:p>
                      <a:pPr algn="l">
                        <a:buNone/>
                      </a:pPr>
                      <a:r>
                        <a:rPr lang="en-US" altLang="zh-CN" sz="1600" dirty="0">
                          <a:solidFill>
                            <a:schemeClr val="tx1"/>
                          </a:solidFill>
                        </a:rPr>
                        <a:t>    </a:t>
                      </a:r>
                      <a:r>
                        <a:rPr lang="en-US" altLang="zh-CN" sz="1600" dirty="0" err="1">
                          <a:solidFill>
                            <a:schemeClr val="tx1"/>
                          </a:solidFill>
                        </a:rPr>
                        <a:t>chat_response</a:t>
                      </a:r>
                      <a:r>
                        <a:rPr lang="en-US" altLang="zh-CN" sz="1600" dirty="0">
                          <a:solidFill>
                            <a:schemeClr val="tx1"/>
                          </a:solidFill>
                        </a:rPr>
                        <a:t> = </a:t>
                      </a:r>
                      <a:r>
                        <a:rPr lang="en-US" altLang="zh-CN" sz="1600" dirty="0" err="1">
                          <a:solidFill>
                            <a:schemeClr val="tx1"/>
                          </a:solidFill>
                        </a:rPr>
                        <a:t>client.chat.completions.create</a:t>
                      </a:r>
                      <a:r>
                        <a:rPr lang="en-US" altLang="zh-CN" sz="1600" dirty="0">
                          <a:solidFill>
                            <a:schemeClr val="tx1"/>
                          </a:solidFill>
                        </a:rPr>
                        <a:t>(</a:t>
                      </a:r>
                      <a:endParaRPr lang="en-US" altLang="zh-CN" sz="1600" dirty="0">
                        <a:solidFill>
                          <a:schemeClr val="tx1"/>
                        </a:solidFill>
                      </a:endParaRPr>
                    </a:p>
                    <a:p>
                      <a:pPr algn="l">
                        <a:buNone/>
                      </a:pPr>
                      <a:r>
                        <a:rPr lang="en-US" altLang="zh-CN" sz="1600" dirty="0">
                          <a:solidFill>
                            <a:schemeClr val="tx1"/>
                          </a:solidFill>
                        </a:rPr>
                        <a:t>        model="/home/gpu0/</a:t>
                      </a:r>
                      <a:r>
                        <a:rPr lang="en-US" altLang="zh-CN" sz="1600" dirty="0" err="1">
                          <a:solidFill>
                            <a:schemeClr val="tx1"/>
                          </a:solidFill>
                        </a:rPr>
                        <a:t>xunzi_web</a:t>
                      </a:r>
                      <a:r>
                        <a:rPr lang="en-US" altLang="zh-CN" sz="1600" dirty="0">
                          <a:solidFill>
                            <a:schemeClr val="tx1"/>
                          </a:solidFill>
                        </a:rPr>
                        <a:t>/Xunzi-Qwen1.5-7B_chat",</a:t>
                      </a:r>
                      <a:endParaRPr lang="en-US" altLang="zh-CN" sz="1600" dirty="0">
                        <a:solidFill>
                          <a:schemeClr val="tx1"/>
                        </a:solidFill>
                      </a:endParaRPr>
                    </a:p>
                    <a:p>
                      <a:pPr algn="l">
                        <a:buNone/>
                      </a:pPr>
                      <a:r>
                        <a:rPr lang="en-US" altLang="zh-CN" sz="1600" dirty="0">
                          <a:solidFill>
                            <a:schemeClr val="tx1"/>
                          </a:solidFill>
                        </a:rPr>
                        <a:t>        messages=Messages,</a:t>
                      </a:r>
                      <a:endParaRPr lang="en-US" altLang="zh-CN" sz="1600" dirty="0">
                        <a:solidFill>
                          <a:schemeClr val="tx1"/>
                        </a:solidFill>
                      </a:endParaRPr>
                    </a:p>
                    <a:p>
                      <a:pPr algn="l">
                        <a:buNone/>
                      </a:pPr>
                      <a:r>
                        <a:rPr lang="en-US" altLang="zh-CN" sz="1600" dirty="0">
                          <a:solidFill>
                            <a:schemeClr val="tx1"/>
                          </a:solidFill>
                        </a:rPr>
                        <a:t>        </a:t>
                      </a:r>
                      <a:r>
                        <a:rPr lang="en-US" altLang="zh-CN" sz="1600" dirty="0">
                          <a:solidFill>
                            <a:srgbClr val="FF0000"/>
                          </a:solidFill>
                        </a:rPr>
                        <a:t>stream=True</a:t>
                      </a:r>
                      <a:endParaRPr lang="en-US" altLang="zh-CN" sz="1600" dirty="0">
                        <a:solidFill>
                          <a:schemeClr val="tx1"/>
                        </a:solidFill>
                      </a:endParaRPr>
                    </a:p>
                    <a:p>
                      <a:pPr algn="l">
                        <a:buNone/>
                      </a:pPr>
                      <a:r>
                        <a:rPr lang="en-US" altLang="zh-CN" sz="1600" dirty="0">
                          <a:solidFill>
                            <a:schemeClr val="tx1"/>
                          </a:solidFill>
                        </a:rPr>
                        <a:t>    )</a:t>
                      </a:r>
                      <a:endParaRPr lang="en-US" altLang="zh-CN" sz="1600" dirty="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流式输出">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186840" y="3204353"/>
            <a:ext cx="6353810" cy="3574415"/>
          </a:xfrm>
          <a:prstGeom prst="rect">
            <a:avLst/>
          </a:prstGeom>
        </p:spPr>
      </p:pic>
      <p:sp>
        <p:nvSpPr>
          <p:cNvPr id="2" name="标题 1"/>
          <p:cNvSpPr>
            <a:spLocks noGrp="1"/>
          </p:cNvSpPr>
          <p:nvPr>
            <p:ph type="title"/>
          </p:nvPr>
        </p:nvSpPr>
        <p:spPr/>
        <p:txBody>
          <a:bodyPr/>
          <a:lstStyle/>
          <a:p>
            <a:r>
              <a:rPr lang="zh-CN" altLang="en-US"/>
              <a:t>大模型的流式输出</a:t>
            </a:r>
            <a:endParaRPr lang="zh-CN" altLang="en-US"/>
          </a:p>
        </p:txBody>
      </p:sp>
      <p:sp>
        <p:nvSpPr>
          <p:cNvPr id="3" name="内容占位符 2"/>
          <p:cNvSpPr>
            <a:spLocks noGrp="1"/>
          </p:cNvSpPr>
          <p:nvPr>
            <p:ph idx="1"/>
          </p:nvPr>
        </p:nvSpPr>
        <p:spPr>
          <a:xfrm>
            <a:off x="838200" y="1517650"/>
            <a:ext cx="10515600" cy="1603375"/>
          </a:xfrm>
        </p:spPr>
        <p:txBody>
          <a:bodyPr>
            <a:normAutofit/>
          </a:bodyPr>
          <a:lstStyle/>
          <a:p>
            <a:pPr fontAlgn="auto">
              <a:spcBef>
                <a:spcPts val="0"/>
              </a:spcBef>
            </a:pPr>
            <a:r>
              <a:rPr lang="zh-CN" altLang="en-US">
                <a:latin typeface="+mn-lt"/>
                <a:cs typeface="+mn-lt"/>
              </a:rPr>
              <a:t>输出形式：</a:t>
            </a:r>
            <a:r>
              <a:rPr lang="en-US" altLang="zh-CN">
                <a:latin typeface="+mn-lt"/>
                <a:cs typeface="+mn-lt"/>
              </a:rPr>
              <a:t> None  →  </a:t>
            </a:r>
            <a:r>
              <a:rPr lang="zh-CN" altLang="en-US">
                <a:latin typeface="+mn-lt"/>
                <a:cs typeface="+mn-lt"/>
              </a:rPr>
              <a:t>符合</a:t>
            </a:r>
            <a:r>
              <a:rPr lang="en-US" altLang="zh-CN">
                <a:latin typeface="+mn-lt"/>
                <a:cs typeface="+mn-lt"/>
              </a:rPr>
              <a:t>  </a:t>
            </a:r>
            <a:r>
              <a:rPr lang="en-US" altLang="zh-CN">
                <a:latin typeface="+mn-lt"/>
                <a:cs typeface="+mn-lt"/>
                <a:sym typeface="+mn-ea"/>
              </a:rPr>
              <a:t>→</a:t>
            </a:r>
            <a:r>
              <a:rPr lang="en-US" altLang="zh-CN">
                <a:latin typeface="+mn-lt"/>
                <a:cs typeface="+mn-lt"/>
              </a:rPr>
              <a:t>  ...  </a:t>
            </a:r>
            <a:r>
              <a:rPr lang="en-US" altLang="zh-CN">
                <a:latin typeface="+mn-lt"/>
                <a:cs typeface="+mn-lt"/>
                <a:sym typeface="+mn-ea"/>
              </a:rPr>
              <a:t>→</a:t>
            </a:r>
            <a:r>
              <a:rPr lang="en-US" altLang="zh-CN">
                <a:latin typeface="+mn-lt"/>
                <a:cs typeface="+mn-lt"/>
              </a:rPr>
              <a:t>  end</a:t>
            </a:r>
            <a:endParaRPr lang="en-US" altLang="zh-CN">
              <a:latin typeface="+mn-lt"/>
              <a:cs typeface="+mn-lt"/>
            </a:endParaRPr>
          </a:p>
          <a:p>
            <a:pPr fontAlgn="auto">
              <a:spcBef>
                <a:spcPts val="0"/>
              </a:spcBef>
            </a:pPr>
            <a:endParaRPr lang="en-US" altLang="zh-CN">
              <a:latin typeface="+mn-lt"/>
              <a:cs typeface="+mn-lt"/>
            </a:endParaRPr>
          </a:p>
        </p:txBody>
      </p:sp>
      <p:pic>
        <p:nvPicPr>
          <p:cNvPr id="5" name="图片 4"/>
          <p:cNvPicPr>
            <a:picLocks noChangeAspect="1"/>
          </p:cNvPicPr>
          <p:nvPr/>
        </p:nvPicPr>
        <p:blipFill>
          <a:blip r:embed="rId4"/>
          <a:stretch>
            <a:fillRect/>
          </a:stretch>
        </p:blipFill>
        <p:spPr>
          <a:xfrm>
            <a:off x="1077595" y="2121535"/>
            <a:ext cx="9124950" cy="192405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大模型的流式输出</a:t>
            </a:r>
            <a:endParaRPr lang="zh-CN" altLang="en-US"/>
          </a:p>
        </p:txBody>
      </p:sp>
      <p:sp>
        <p:nvSpPr>
          <p:cNvPr id="3" name="内容占位符 2"/>
          <p:cNvSpPr>
            <a:spLocks noGrp="1"/>
          </p:cNvSpPr>
          <p:nvPr>
            <p:ph idx="1"/>
          </p:nvPr>
        </p:nvSpPr>
        <p:spPr>
          <a:xfrm>
            <a:off x="838200" y="1517650"/>
            <a:ext cx="10515600" cy="4465320"/>
          </a:xfrm>
        </p:spPr>
        <p:txBody>
          <a:bodyPr>
            <a:normAutofit fontScale="92500"/>
          </a:bodyPr>
          <a:lstStyle/>
          <a:p>
            <a:pPr indent="711200" fontAlgn="auto">
              <a:spcBef>
                <a:spcPts val="0"/>
              </a:spcBef>
            </a:pPr>
            <a:r>
              <a:rPr lang="zh-CN" altLang="en-US" dirty="0">
                <a:latin typeface="宋体" panose="02010600030101010101" pitchFamily="2" charset="-122"/>
                <a:cs typeface="宋体" panose="02010600030101010101" pitchFamily="2" charset="-122"/>
              </a:rPr>
              <a:t>流式输出不仅需要在后端，将其以流式传输到前端统一是关键之处。</a:t>
            </a:r>
            <a:r>
              <a:rPr lang="zh-CN" altLang="en-US" dirty="0">
                <a:latin typeface="宋体" panose="02010600030101010101" pitchFamily="2" charset="-122"/>
                <a:cs typeface="宋体" panose="02010600030101010101" pitchFamily="2" charset="-122"/>
                <a:sym typeface="+mn-ea"/>
              </a:rPr>
              <a:t>流式输出</a:t>
            </a:r>
            <a:r>
              <a:rPr lang="zh-CN" altLang="en-US" dirty="0">
                <a:latin typeface="宋体" panose="02010600030101010101" pitchFamily="2" charset="-122"/>
                <a:cs typeface="宋体" panose="02010600030101010101" pitchFamily="2" charset="-122"/>
              </a:rPr>
              <a:t>通常基于HTTP协议实现，如Server-Sent Events (SSE)，这种方式简单易用，兼容性好，且支持自动重连。</a:t>
            </a:r>
            <a:endParaRPr lang="zh-CN" altLang="en-US" dirty="0">
              <a:latin typeface="宋体" panose="02010600030101010101" pitchFamily="2" charset="-122"/>
              <a:cs typeface="宋体" panose="02010600030101010101" pitchFamily="2" charset="-122"/>
            </a:endParaRPr>
          </a:p>
          <a:p>
            <a:pPr indent="711200" fontAlgn="auto">
              <a:spcBef>
                <a:spcPts val="0"/>
              </a:spcBef>
            </a:pPr>
            <a:endParaRPr lang="zh-CN" altLang="en-US" dirty="0">
              <a:latin typeface="宋体" panose="02010600030101010101" pitchFamily="2" charset="-122"/>
              <a:cs typeface="宋体" panose="02010600030101010101" pitchFamily="2" charset="-122"/>
            </a:endParaRPr>
          </a:p>
          <a:p>
            <a:pPr indent="711200" fontAlgn="auto">
              <a:spcBef>
                <a:spcPts val="0"/>
              </a:spcBef>
            </a:pPr>
            <a:r>
              <a:rPr lang="zh-CN" altLang="en-US" dirty="0">
                <a:latin typeface="宋体" panose="02010600030101010101" pitchFamily="2" charset="-122"/>
                <a:cs typeface="宋体" panose="02010600030101010101" pitchFamily="2" charset="-122"/>
              </a:rPr>
              <a:t>SSE是一种由HTML5引入的技术，用于在服务器和浏览器之间创建持久的单向连接。通过这种连接，服务器可以不断地向浏览器推送数据，而不需要客户端轮询服务器以获取更新。</a:t>
            </a:r>
            <a:endParaRPr lang="zh-CN" altLang="en-US" dirty="0">
              <a:latin typeface="宋体" panose="02010600030101010101" pitchFamily="2" charset="-122"/>
              <a:cs typeface="宋体" panose="02010600030101010101" pitchFamily="2" charset="-122"/>
            </a:endParaRPr>
          </a:p>
          <a:p>
            <a:pPr indent="711200" fontAlgn="auto">
              <a:spcBef>
                <a:spcPts val="0"/>
              </a:spcBef>
            </a:pPr>
            <a:endParaRPr lang="zh-CN" altLang="en-US" dirty="0">
              <a:latin typeface="宋体" panose="02010600030101010101" pitchFamily="2" charset="-122"/>
              <a:cs typeface="宋体" panose="02010600030101010101" pitchFamily="2" charset="-122"/>
            </a:endParaRPr>
          </a:p>
          <a:p>
            <a:pPr indent="711200" fontAlgn="auto">
              <a:spcBef>
                <a:spcPts val="0"/>
              </a:spcBef>
            </a:pPr>
            <a:r>
              <a:rPr lang="en-US" altLang="zh-CN" dirty="0" err="1">
                <a:latin typeface="宋体" panose="02010600030101010101" pitchFamily="2" charset="-122"/>
                <a:cs typeface="宋体" panose="02010600030101010101" pitchFamily="2" charset="-122"/>
              </a:rPr>
              <a:t>SSE对于实时更新的应用</a:t>
            </a:r>
            <a:r>
              <a:rPr lang="en-US" altLang="zh-CN" dirty="0" err="1">
                <a:latin typeface="宋体" panose="02010600030101010101" pitchFamily="2" charset="-122"/>
                <a:cs typeface="宋体" panose="02010600030101010101" pitchFamily="2" charset="-122"/>
                <a:sym typeface="+mn-ea"/>
              </a:rPr>
              <a:t>非常适用</a:t>
            </a:r>
            <a:r>
              <a:rPr lang="en-US" altLang="zh-CN" dirty="0" err="1">
                <a:latin typeface="宋体" panose="02010600030101010101" pitchFamily="2" charset="-122"/>
                <a:cs typeface="宋体" panose="02010600030101010101" pitchFamily="2" charset="-122"/>
              </a:rPr>
              <a:t>，如新闻推送、股票行情、聊天系统、倒计时同步、实时天气等</a:t>
            </a:r>
            <a:r>
              <a:rPr lang="en-US" altLang="zh-CN" dirty="0">
                <a:latin typeface="宋体" panose="02010600030101010101" pitchFamily="2" charset="-122"/>
                <a:cs typeface="宋体" panose="02010600030101010101" pitchFamily="2" charset="-122"/>
              </a:rPr>
              <a:t>。</a:t>
            </a:r>
            <a:endParaRPr lang="en-US" altLang="zh-CN" dirty="0">
              <a:latin typeface="宋体" panose="02010600030101010101" pitchFamily="2" charset="-122"/>
              <a:cs typeface="宋体" panose="02010600030101010101" pitchFamily="2" charset="-122"/>
            </a:endParaRPr>
          </a:p>
          <a:p>
            <a:pPr indent="711200" fontAlgn="auto">
              <a:spcBef>
                <a:spcPts val="0"/>
              </a:spcBef>
            </a:pPr>
            <a:endParaRPr lang="en-US" altLang="zh-CN" dirty="0">
              <a:latin typeface="宋体" panose="02010600030101010101" pitchFamily="2" charset="-122"/>
              <a:cs typeface="宋体" panose="02010600030101010101" pitchFamily="2" charset="-122"/>
            </a:endParaRPr>
          </a:p>
          <a:p>
            <a:pPr indent="711200" fontAlgn="auto">
              <a:spcBef>
                <a:spcPts val="0"/>
              </a:spcBef>
            </a:pPr>
            <a:r>
              <a:rPr lang="zh-CN" altLang="en-US" dirty="0">
                <a:latin typeface="宋体" panose="02010600030101010101" pitchFamily="2" charset="-122"/>
                <a:cs typeface="宋体" panose="02010600030101010101" pitchFamily="2" charset="-122"/>
              </a:rPr>
              <a:t>然而</a:t>
            </a:r>
            <a:r>
              <a:rPr lang="en-US" altLang="zh-CN" dirty="0">
                <a:latin typeface="宋体" panose="02010600030101010101" pitchFamily="2" charset="-122"/>
                <a:cs typeface="宋体" panose="02010600030101010101" pitchFamily="2" charset="-122"/>
              </a:rPr>
              <a:t>SSE</a:t>
            </a:r>
            <a:r>
              <a:rPr lang="zh-CN" altLang="en-US" dirty="0">
                <a:latin typeface="宋体" panose="02010600030101010101" pitchFamily="2" charset="-122"/>
                <a:cs typeface="宋体" panose="02010600030101010101" pitchFamily="2" charset="-122"/>
              </a:rPr>
              <a:t>属于</a:t>
            </a:r>
            <a:r>
              <a:rPr lang="en-US" altLang="zh-CN" dirty="0" err="1">
                <a:latin typeface="宋体" panose="02010600030101010101" pitchFamily="2" charset="-122"/>
                <a:cs typeface="宋体" panose="02010600030101010101" pitchFamily="2" charset="-122"/>
              </a:rPr>
              <a:t>单向通信</a:t>
            </a:r>
            <a:r>
              <a:rPr lang="zh-CN" altLang="en-US" dirty="0">
                <a:latin typeface="宋体" panose="02010600030101010101" pitchFamily="2" charset="-122"/>
                <a:cs typeface="宋体" panose="02010600030101010101" pitchFamily="2" charset="-122"/>
              </a:rPr>
              <a:t>（信息只能从发送端传输到接收端，而接收端不能向发送端发送任何信息）</a:t>
            </a:r>
            <a:r>
              <a:rPr lang="en-US" altLang="zh-CN" dirty="0">
                <a:latin typeface="宋体" panose="02010600030101010101" pitchFamily="2" charset="-122"/>
                <a:cs typeface="宋体" panose="02010600030101010101" pitchFamily="2" charset="-122"/>
              </a:rPr>
              <a:t>，</a:t>
            </a:r>
            <a:r>
              <a:rPr lang="en-US" altLang="zh-CN" dirty="0" err="1">
                <a:latin typeface="宋体" panose="02010600030101010101" pitchFamily="2" charset="-122"/>
                <a:cs typeface="宋体" panose="02010600030101010101" pitchFamily="2" charset="-122"/>
              </a:rPr>
              <a:t>客户端无法向服务器发送数据</a:t>
            </a:r>
            <a:r>
              <a:rPr lang="en-US" altLang="zh-CN" dirty="0">
                <a:latin typeface="宋体" panose="02010600030101010101" pitchFamily="2" charset="-122"/>
                <a:cs typeface="宋体" panose="02010600030101010101" pitchFamily="2" charset="-122"/>
              </a:rPr>
              <a:t>。</a:t>
            </a:r>
            <a:endParaRPr lang="en-US" altLang="zh-CN" dirty="0">
              <a:latin typeface="宋体" panose="02010600030101010101" pitchFamily="2" charset="-122"/>
              <a:cs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大模型的流式输出</a:t>
            </a:r>
            <a:endParaRPr lang="zh-CN" altLang="en-US"/>
          </a:p>
        </p:txBody>
      </p:sp>
      <p:sp>
        <p:nvSpPr>
          <p:cNvPr id="3" name="内容占位符 2"/>
          <p:cNvSpPr>
            <a:spLocks noGrp="1"/>
          </p:cNvSpPr>
          <p:nvPr>
            <p:ph idx="1"/>
          </p:nvPr>
        </p:nvSpPr>
        <p:spPr>
          <a:xfrm>
            <a:off x="838200" y="1520825"/>
            <a:ext cx="10515600" cy="4465320"/>
          </a:xfrm>
        </p:spPr>
        <p:txBody>
          <a:bodyPr>
            <a:normAutofit/>
          </a:bodyPr>
          <a:lstStyle/>
          <a:p>
            <a:pPr fontAlgn="auto">
              <a:spcBef>
                <a:spcPts val="0"/>
              </a:spcBef>
            </a:pPr>
            <a:r>
              <a:rPr lang="zh-CN" altLang="en-US" dirty="0">
                <a:latin typeface="宋体" panose="02010600030101010101" pitchFamily="2" charset="-122"/>
                <a:cs typeface="宋体" panose="02010600030101010101" pitchFamily="2" charset="-122"/>
              </a:rPr>
              <a:t>解决方案：前端</a:t>
            </a:r>
            <a:r>
              <a:rPr lang="en-US" altLang="zh-CN" dirty="0" err="1">
                <a:latin typeface="宋体" panose="02010600030101010101" pitchFamily="2" charset="-122"/>
                <a:cs typeface="宋体" panose="02010600030101010101" pitchFamily="2" charset="-122"/>
              </a:rPr>
              <a:t>axios</a:t>
            </a:r>
            <a:r>
              <a:rPr lang="zh-CN" altLang="en-US" dirty="0">
                <a:latin typeface="宋体" panose="02010600030101010101" pitchFamily="2" charset="-122"/>
                <a:cs typeface="宋体" panose="02010600030101010101" pitchFamily="2" charset="-122"/>
              </a:rPr>
              <a:t>发送</a:t>
            </a:r>
            <a:r>
              <a:rPr lang="en-US" altLang="zh-CN" dirty="0">
                <a:latin typeface="宋体" panose="02010600030101010101" pitchFamily="2" charset="-122"/>
                <a:cs typeface="宋体" panose="02010600030101010101" pitchFamily="2" charset="-122"/>
              </a:rPr>
              <a:t>POST</a:t>
            </a:r>
            <a:r>
              <a:rPr lang="zh-CN" altLang="en-US" dirty="0">
                <a:latin typeface="宋体" panose="02010600030101010101" pitchFamily="2" charset="-122"/>
                <a:cs typeface="宋体" panose="02010600030101010101" pitchFamily="2" charset="-122"/>
              </a:rPr>
              <a:t>请求，将数据传送到</a:t>
            </a:r>
            <a:r>
              <a:rPr lang="en-US" altLang="zh-CN" dirty="0">
                <a:latin typeface="宋体" panose="02010600030101010101" pitchFamily="2" charset="-122"/>
                <a:cs typeface="宋体" panose="02010600030101010101" pitchFamily="2" charset="-122"/>
              </a:rPr>
              <a:t>flask</a:t>
            </a:r>
            <a:r>
              <a:rPr lang="zh-CN" altLang="en-US" dirty="0">
                <a:latin typeface="宋体" panose="02010600030101010101" pitchFamily="2" charset="-122"/>
                <a:cs typeface="宋体" panose="02010600030101010101" pitchFamily="2" charset="-122"/>
              </a:rPr>
              <a:t>后端，</a:t>
            </a:r>
            <a:r>
              <a:rPr lang="en-US" altLang="zh-CN" dirty="0">
                <a:latin typeface="宋体" panose="02010600030101010101" pitchFamily="2" charset="-122"/>
                <a:cs typeface="宋体" panose="02010600030101010101" pitchFamily="2" charset="-122"/>
                <a:sym typeface="+mn-ea"/>
              </a:rPr>
              <a:t>flask</a:t>
            </a:r>
            <a:r>
              <a:rPr lang="zh-CN" altLang="en-US" dirty="0">
                <a:latin typeface="宋体" panose="02010600030101010101" pitchFamily="2" charset="-122"/>
                <a:cs typeface="宋体" panose="02010600030101010101" pitchFamily="2" charset="-122"/>
              </a:rPr>
              <a:t>再将</a:t>
            </a:r>
            <a:r>
              <a:rPr lang="en-US" altLang="zh-CN" dirty="0">
                <a:latin typeface="宋体" panose="02010600030101010101" pitchFamily="2" charset="-122"/>
                <a:cs typeface="宋体" panose="02010600030101010101" pitchFamily="2" charset="-122"/>
              </a:rPr>
              <a:t>SSE</a:t>
            </a:r>
            <a:r>
              <a:rPr lang="zh-CN" altLang="en-US" dirty="0">
                <a:latin typeface="宋体" panose="02010600030101010101" pitchFamily="2" charset="-122"/>
                <a:cs typeface="宋体" panose="02010600030101010101" pitchFamily="2" charset="-122"/>
              </a:rPr>
              <a:t>接口发送回前端，前端再使用EventSource连接</a:t>
            </a:r>
            <a:r>
              <a:rPr lang="en-US" altLang="zh-CN" dirty="0">
                <a:latin typeface="宋体" panose="02010600030101010101" pitchFamily="2" charset="-122"/>
                <a:cs typeface="宋体" panose="02010600030101010101" pitchFamily="2" charset="-122"/>
                <a:sym typeface="+mn-ea"/>
              </a:rPr>
              <a:t>flask</a:t>
            </a:r>
            <a:r>
              <a:rPr lang="zh-CN" altLang="en-US" dirty="0">
                <a:latin typeface="宋体" panose="02010600030101010101" pitchFamily="2" charset="-122"/>
                <a:cs typeface="宋体" panose="02010600030101010101" pitchFamily="2" charset="-122"/>
              </a:rPr>
              <a:t>，最后</a:t>
            </a:r>
            <a:r>
              <a:rPr lang="en-US" altLang="zh-CN" dirty="0">
                <a:latin typeface="宋体" panose="02010600030101010101" pitchFamily="2" charset="-122"/>
                <a:cs typeface="宋体" panose="02010600030101010101" pitchFamily="2" charset="-122"/>
              </a:rPr>
              <a:t>flask</a:t>
            </a:r>
            <a:r>
              <a:rPr lang="zh-CN" altLang="en-US" dirty="0">
                <a:latin typeface="宋体" panose="02010600030101010101" pitchFamily="2" charset="-122"/>
                <a:cs typeface="宋体" panose="02010600030101010101" pitchFamily="2" charset="-122"/>
              </a:rPr>
              <a:t>将数据流式传输到前端。</a:t>
            </a:r>
            <a:endParaRPr lang="zh-CN" altLang="en-US" dirty="0">
              <a:latin typeface="宋体" panose="02010600030101010101" pitchFamily="2" charset="-122"/>
              <a:cs typeface="宋体" panose="02010600030101010101" pitchFamily="2" charset="-122"/>
            </a:endParaRPr>
          </a:p>
        </p:txBody>
      </p:sp>
      <p:sp>
        <p:nvSpPr>
          <p:cNvPr id="4" name="矩形 3"/>
          <p:cNvSpPr/>
          <p:nvPr/>
        </p:nvSpPr>
        <p:spPr>
          <a:xfrm>
            <a:off x="2769870" y="2733675"/>
            <a:ext cx="1465580" cy="690880"/>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前端</a:t>
            </a:r>
            <a:r>
              <a:rPr lang="en-US" altLang="zh-CN">
                <a:solidFill>
                  <a:schemeClr val="tx1"/>
                </a:solidFill>
              </a:rPr>
              <a:t>axios</a:t>
            </a:r>
            <a:endParaRPr lang="en-US" altLang="zh-CN">
              <a:solidFill>
                <a:schemeClr val="tx1"/>
              </a:solidFill>
            </a:endParaRPr>
          </a:p>
        </p:txBody>
      </p:sp>
      <p:sp>
        <p:nvSpPr>
          <p:cNvPr id="6" name="矩形 5"/>
          <p:cNvSpPr/>
          <p:nvPr/>
        </p:nvSpPr>
        <p:spPr>
          <a:xfrm>
            <a:off x="7293610" y="3218815"/>
            <a:ext cx="1465580" cy="690880"/>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flask</a:t>
            </a:r>
            <a:endParaRPr lang="zh-CN" altLang="en-US">
              <a:solidFill>
                <a:schemeClr val="tx1"/>
              </a:solidFill>
              <a:sym typeface="+mn-ea"/>
            </a:endParaRPr>
          </a:p>
          <a:p>
            <a:pPr lvl="0" algn="ctr">
              <a:buClrTx/>
              <a:buSzTx/>
              <a:buFontTx/>
            </a:pPr>
            <a:r>
              <a:rPr lang="zh-CN" altLang="en-US">
                <a:solidFill>
                  <a:schemeClr val="tx1"/>
                </a:solidFill>
                <a:sym typeface="+mn-ea"/>
              </a:rPr>
              <a:t>处理数据</a:t>
            </a:r>
            <a:endParaRPr lang="zh-CN" altLang="en-US">
              <a:solidFill>
                <a:schemeClr val="tx1"/>
              </a:solidFill>
              <a:sym typeface="+mn-ea"/>
            </a:endParaRPr>
          </a:p>
        </p:txBody>
      </p:sp>
      <p:cxnSp>
        <p:nvCxnSpPr>
          <p:cNvPr id="7" name="直接箭头连接符 6"/>
          <p:cNvCxnSpPr>
            <a:stCxn id="4" idx="3"/>
            <a:endCxn id="6" idx="1"/>
          </p:cNvCxnSpPr>
          <p:nvPr/>
        </p:nvCxnSpPr>
        <p:spPr>
          <a:xfrm>
            <a:off x="4235450" y="3091815"/>
            <a:ext cx="3058160" cy="485140"/>
          </a:xfrm>
          <a:prstGeom prst="straightConnector1">
            <a:avLst/>
          </a:prstGeom>
          <a:ln>
            <a:solidFill>
              <a:srgbClr val="77AFA7"/>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063490" y="2881630"/>
            <a:ext cx="1402080" cy="337185"/>
          </a:xfrm>
          <a:prstGeom prst="rect">
            <a:avLst/>
          </a:prstGeom>
          <a:noFill/>
          <a:extLst>
            <a:ext uri="{909E8E84-426E-40DD-AFC4-6F175D3DCCD1}">
              <a14:hiddenFill xmlns:a14="http://schemas.microsoft.com/office/drawing/2010/main">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14:hiddenFill>
            </a:ext>
          </a:extLst>
        </p:spPr>
        <p:txBody>
          <a:bodyPr wrap="none" rtlCol="0">
            <a:spAutoFit/>
          </a:bodyPr>
          <a:lstStyle/>
          <a:p>
            <a:pPr algn="l"/>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rPr>
              <a:t>post</a:t>
            </a:r>
            <a:r>
              <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rPr>
              <a:t>传输数据</a:t>
            </a:r>
            <a:endPar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9" name="矩形 8"/>
          <p:cNvSpPr/>
          <p:nvPr/>
        </p:nvSpPr>
        <p:spPr>
          <a:xfrm>
            <a:off x="2769870" y="4006215"/>
            <a:ext cx="1465580" cy="358140"/>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前端axios</a:t>
            </a:r>
            <a:endParaRPr lang="zh-CN" altLang="en-US">
              <a:solidFill>
                <a:schemeClr val="tx1"/>
              </a:solidFill>
              <a:sym typeface="+mn-ea"/>
            </a:endParaRPr>
          </a:p>
        </p:txBody>
      </p:sp>
      <p:cxnSp>
        <p:nvCxnSpPr>
          <p:cNvPr id="10" name="直接箭头连接符 9"/>
          <p:cNvCxnSpPr>
            <a:stCxn id="6" idx="1"/>
            <a:endCxn id="9" idx="3"/>
          </p:cNvCxnSpPr>
          <p:nvPr/>
        </p:nvCxnSpPr>
        <p:spPr>
          <a:xfrm flipH="1">
            <a:off x="4235450" y="3576955"/>
            <a:ext cx="3058160" cy="621030"/>
          </a:xfrm>
          <a:prstGeom prst="straightConnector1">
            <a:avLst/>
          </a:prstGeom>
          <a:ln>
            <a:solidFill>
              <a:srgbClr val="77AFA7"/>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293610" y="4491355"/>
            <a:ext cx="1465580" cy="690880"/>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flask</a:t>
            </a:r>
            <a:endParaRPr lang="zh-CN" altLang="en-US">
              <a:solidFill>
                <a:schemeClr val="tx1"/>
              </a:solidFill>
              <a:sym typeface="+mn-ea"/>
            </a:endParaRPr>
          </a:p>
        </p:txBody>
      </p:sp>
      <p:sp>
        <p:nvSpPr>
          <p:cNvPr id="12" name="矩形 11"/>
          <p:cNvSpPr/>
          <p:nvPr/>
        </p:nvSpPr>
        <p:spPr>
          <a:xfrm>
            <a:off x="2769870" y="4366895"/>
            <a:ext cx="1465580" cy="340995"/>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EventSource</a:t>
            </a:r>
            <a:endParaRPr lang="zh-CN" altLang="en-US">
              <a:solidFill>
                <a:schemeClr val="tx1"/>
              </a:solidFill>
              <a:sym typeface="+mn-ea"/>
            </a:endParaRPr>
          </a:p>
        </p:txBody>
      </p:sp>
      <p:sp>
        <p:nvSpPr>
          <p:cNvPr id="13" name="矩形 12"/>
          <p:cNvSpPr/>
          <p:nvPr/>
        </p:nvSpPr>
        <p:spPr>
          <a:xfrm>
            <a:off x="2769870" y="5462270"/>
            <a:ext cx="1465580" cy="690880"/>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前端、</a:t>
            </a:r>
            <a:endParaRPr lang="zh-CN" altLang="en-US">
              <a:solidFill>
                <a:schemeClr val="tx1"/>
              </a:solidFill>
              <a:sym typeface="+mn-ea"/>
            </a:endParaRPr>
          </a:p>
        </p:txBody>
      </p:sp>
      <p:sp>
        <p:nvSpPr>
          <p:cNvPr id="15" name="文本框 14"/>
          <p:cNvSpPr txBox="1"/>
          <p:nvPr/>
        </p:nvSpPr>
        <p:spPr>
          <a:xfrm>
            <a:off x="5063490" y="3623310"/>
            <a:ext cx="894080" cy="337185"/>
          </a:xfrm>
          <a:prstGeom prst="rect">
            <a:avLst/>
          </a:prstGeom>
          <a:noFill/>
          <a:extLst>
            <a:ext uri="{909E8E84-426E-40DD-AFC4-6F175D3DCCD1}">
              <a14:hiddenFill xmlns:a14="http://schemas.microsoft.com/office/drawing/2010/main">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14:hiddenFill>
            </a:ext>
          </a:extLst>
        </p:spPr>
        <p:txBody>
          <a:bodyPr wrap="none" rtlCol="0">
            <a:spAutoFit/>
          </a:bodyPr>
          <a:lstStyle/>
          <a:p>
            <a:pPr algn="l"/>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rPr>
              <a:t>SSE</a:t>
            </a:r>
            <a:r>
              <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rPr>
              <a:t>接口</a:t>
            </a:r>
            <a:endPar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cxnSp>
        <p:nvCxnSpPr>
          <p:cNvPr id="16" name="直接箭头连接符 15"/>
          <p:cNvCxnSpPr>
            <a:stCxn id="12" idx="3"/>
            <a:endCxn id="11" idx="1"/>
          </p:cNvCxnSpPr>
          <p:nvPr/>
        </p:nvCxnSpPr>
        <p:spPr>
          <a:xfrm>
            <a:off x="4235450" y="4550410"/>
            <a:ext cx="3058160" cy="299085"/>
          </a:xfrm>
          <a:prstGeom prst="straightConnector1">
            <a:avLst/>
          </a:prstGeom>
          <a:ln>
            <a:solidFill>
              <a:srgbClr val="77AFA7"/>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1" idx="1"/>
            <a:endCxn id="13" idx="3"/>
          </p:cNvCxnSpPr>
          <p:nvPr/>
        </p:nvCxnSpPr>
        <p:spPr>
          <a:xfrm flipH="1">
            <a:off x="4235450" y="4849495"/>
            <a:ext cx="3058160" cy="970915"/>
          </a:xfrm>
          <a:prstGeom prst="straightConnector1">
            <a:avLst/>
          </a:prstGeom>
          <a:ln>
            <a:solidFill>
              <a:srgbClr val="77AFA7"/>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266690" y="5485130"/>
            <a:ext cx="995680" cy="337185"/>
          </a:xfrm>
          <a:prstGeom prst="rect">
            <a:avLst/>
          </a:prstGeom>
          <a:noFill/>
          <a:extLst>
            <a:ext uri="{909E8E84-426E-40DD-AFC4-6F175D3DCCD1}">
              <a14:hiddenFill xmlns:a14="http://schemas.microsoft.com/office/drawing/2010/main">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14:hiddenFill>
            </a:ext>
          </a:extLst>
        </p:spPr>
        <p:txBody>
          <a:bodyPr wrap="none" rtlCol="0">
            <a:spAutoFit/>
          </a:bodyPr>
          <a:lstStyle/>
          <a:p>
            <a:pPr algn="l"/>
            <a:r>
              <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rPr>
              <a:t>流式数据</a:t>
            </a:r>
            <a:endParaRPr lang="zh-CN" altLang="en-US" sz="16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大模型的流式输出</a:t>
            </a:r>
            <a:endParaRPr lang="zh-CN" altLang="en-US"/>
          </a:p>
        </p:txBody>
      </p:sp>
      <p:sp>
        <p:nvSpPr>
          <p:cNvPr id="3" name="内容占位符 2"/>
          <p:cNvSpPr>
            <a:spLocks noGrp="1"/>
          </p:cNvSpPr>
          <p:nvPr>
            <p:ph idx="1"/>
          </p:nvPr>
        </p:nvSpPr>
        <p:spPr>
          <a:xfrm>
            <a:off x="838200" y="1520825"/>
            <a:ext cx="10515600" cy="4465320"/>
          </a:xfrm>
        </p:spPr>
        <p:txBody>
          <a:bodyPr>
            <a:normAutofit/>
          </a:bodyPr>
          <a:lstStyle/>
          <a:p>
            <a:pPr fontAlgn="auto">
              <a:spcBef>
                <a:spcPts val="0"/>
              </a:spcBef>
            </a:pPr>
            <a:r>
              <a:rPr lang="zh-CN" altLang="en-US">
                <a:latin typeface="宋体" panose="02010600030101010101" pitchFamily="2" charset="-122"/>
                <a:cs typeface="宋体" panose="02010600030101010101" pitchFamily="2" charset="-122"/>
              </a:rPr>
              <a:t>前端</a:t>
            </a:r>
            <a:r>
              <a:rPr lang="en-US" altLang="zh-CN">
                <a:latin typeface="宋体" panose="02010600030101010101" pitchFamily="2" charset="-122"/>
                <a:cs typeface="宋体" panose="02010600030101010101" pitchFamily="2" charset="-122"/>
              </a:rPr>
              <a:t>axios</a:t>
            </a:r>
            <a:r>
              <a:rPr lang="zh-CN" altLang="en-US">
                <a:latin typeface="宋体" panose="02010600030101010101" pitchFamily="2" charset="-122"/>
                <a:cs typeface="宋体" panose="02010600030101010101" pitchFamily="2" charset="-122"/>
              </a:rPr>
              <a:t>发送</a:t>
            </a:r>
            <a:r>
              <a:rPr lang="en-US" altLang="zh-CN">
                <a:latin typeface="宋体" panose="02010600030101010101" pitchFamily="2" charset="-122"/>
                <a:cs typeface="宋体" panose="02010600030101010101" pitchFamily="2" charset="-122"/>
              </a:rPr>
              <a:t>POST</a:t>
            </a:r>
            <a:r>
              <a:rPr lang="zh-CN" altLang="en-US">
                <a:latin typeface="宋体" panose="02010600030101010101" pitchFamily="2" charset="-122"/>
                <a:cs typeface="宋体" panose="02010600030101010101" pitchFamily="2" charset="-122"/>
              </a:rPr>
              <a:t>请求，将数据传送到</a:t>
            </a:r>
            <a:r>
              <a:rPr lang="en-US" altLang="zh-CN">
                <a:latin typeface="宋体" panose="02010600030101010101" pitchFamily="2" charset="-122"/>
                <a:cs typeface="宋体" panose="02010600030101010101" pitchFamily="2" charset="-122"/>
              </a:rPr>
              <a:t>flask</a:t>
            </a:r>
            <a:r>
              <a:rPr lang="zh-CN" altLang="en-US">
                <a:latin typeface="宋体" panose="02010600030101010101" pitchFamily="2" charset="-122"/>
                <a:cs typeface="宋体" panose="02010600030101010101" pitchFamily="2" charset="-122"/>
              </a:rPr>
              <a:t>后端，</a:t>
            </a:r>
            <a:r>
              <a:rPr lang="en-US" altLang="zh-CN">
                <a:latin typeface="宋体" panose="02010600030101010101" pitchFamily="2" charset="-122"/>
                <a:cs typeface="宋体" panose="02010600030101010101" pitchFamily="2" charset="-122"/>
                <a:sym typeface="+mn-ea"/>
              </a:rPr>
              <a:t>flask</a:t>
            </a:r>
            <a:r>
              <a:rPr lang="zh-CN" altLang="en-US">
                <a:latin typeface="宋体" panose="02010600030101010101" pitchFamily="2" charset="-122"/>
                <a:cs typeface="宋体" panose="02010600030101010101" pitchFamily="2" charset="-122"/>
              </a:rPr>
              <a:t>再将</a:t>
            </a:r>
            <a:r>
              <a:rPr lang="en-US" altLang="zh-CN">
                <a:latin typeface="宋体" panose="02010600030101010101" pitchFamily="2" charset="-122"/>
                <a:cs typeface="宋体" panose="02010600030101010101" pitchFamily="2" charset="-122"/>
              </a:rPr>
              <a:t>SSE</a:t>
            </a:r>
            <a:r>
              <a:rPr lang="zh-CN" altLang="en-US">
                <a:latin typeface="宋体" panose="02010600030101010101" pitchFamily="2" charset="-122"/>
                <a:cs typeface="宋体" panose="02010600030101010101" pitchFamily="2" charset="-122"/>
              </a:rPr>
              <a:t>接口发送回前端</a:t>
            </a:r>
            <a:endParaRPr lang="zh-CN" altLang="en-US">
              <a:latin typeface="宋体" panose="02010600030101010101" pitchFamily="2" charset="-122"/>
              <a:cs typeface="宋体" panose="02010600030101010101" pitchFamily="2" charset="-122"/>
            </a:endParaRPr>
          </a:p>
        </p:txBody>
      </p:sp>
      <p:graphicFrame>
        <p:nvGraphicFramePr>
          <p:cNvPr id="5" name="表格 4"/>
          <p:cNvGraphicFramePr/>
          <p:nvPr>
            <p:custDataLst>
              <p:tags r:id="rId1"/>
            </p:custDataLst>
          </p:nvPr>
        </p:nvGraphicFramePr>
        <p:xfrm>
          <a:off x="951865" y="2569845"/>
          <a:ext cx="10564495" cy="3003550"/>
        </p:xfrm>
        <a:graphic>
          <a:graphicData uri="http://schemas.openxmlformats.org/drawingml/2006/table">
            <a:tbl>
              <a:tblPr firstRow="1" bandRow="1">
                <a:tableStyleId>{5940675A-B579-460E-94D1-54222C63F5DA}</a:tableStyleId>
              </a:tblPr>
              <a:tblGrid>
                <a:gridCol w="10564495"/>
              </a:tblGrid>
              <a:tr h="3003550">
                <a:tc>
                  <a:txBody>
                    <a:bodyPr/>
                    <a:lstStyle/>
                    <a:p>
                      <a:pPr algn="l">
                        <a:buNone/>
                      </a:pPr>
                      <a:r>
                        <a:rPr lang="en-US" altLang="zh-CN" sz="1600">
                          <a:solidFill>
                            <a:schemeClr val="tx1"/>
                          </a:solidFill>
                        </a:rPr>
                        <a:t>const url = '/api/submit'</a:t>
                      </a:r>
                      <a:endParaRPr lang="en-US" altLang="zh-CN" sz="1600">
                        <a:solidFill>
                          <a:schemeClr val="tx1"/>
                        </a:solidFill>
                      </a:endParaRPr>
                    </a:p>
                    <a:p>
                      <a:pPr algn="l">
                        <a:buNone/>
                      </a:pPr>
                      <a:r>
                        <a:rPr lang="en-US" altLang="zh-CN" sz="1600">
                          <a:solidFill>
                            <a:schemeClr val="tx1"/>
                          </a:solidFill>
                        </a:rPr>
                        <a:t>  request.post(url, this.submit_data).then(response =&gt; {                   </a:t>
                      </a:r>
                      <a:r>
                        <a:rPr lang="en-US" altLang="zh-CN" sz="1600">
                          <a:sym typeface="+mn-ea"/>
                        </a:rPr>
                        <a:t>// http://127.0.0.1:8089/api/submit</a:t>
                      </a:r>
                      <a:endParaRPr lang="en-US" altLang="zh-CN" sz="1600">
                        <a:solidFill>
                          <a:schemeClr val="tx1"/>
                        </a:solidFill>
                      </a:endParaRPr>
                    </a:p>
                    <a:p>
                      <a:pPr algn="l">
                        <a:buNone/>
                      </a:pPr>
                      <a:r>
                        <a:rPr lang="en-US" altLang="zh-CN" sz="1600">
                          <a:solidFill>
                            <a:schemeClr val="tx1"/>
                          </a:solidFill>
                        </a:rPr>
                        <a:t>  if (response.status === 200) {</a:t>
                      </a:r>
                      <a:endParaRPr lang="en-US" altLang="zh-CN" sz="1600">
                        <a:solidFill>
                          <a:schemeClr val="tx1"/>
                        </a:solidFill>
                      </a:endParaRPr>
                    </a:p>
                    <a:p>
                      <a:pPr algn="l">
                        <a:buNone/>
                      </a:pPr>
                      <a:r>
                        <a:rPr lang="en-US" altLang="zh-CN" sz="1600">
                          <a:solidFill>
                            <a:schemeClr val="tx1"/>
                          </a:solidFill>
                        </a:rPr>
                        <a:t>    if (response.data.sseURL !== ''){</a:t>
                      </a:r>
                      <a:endParaRPr lang="en-US" altLang="zh-CN" sz="1600">
                        <a:solidFill>
                          <a:schemeClr val="tx1"/>
                        </a:solidFill>
                      </a:endParaRPr>
                    </a:p>
                    <a:p>
                      <a:pPr algn="l">
                        <a:buNone/>
                      </a:pPr>
                      <a:r>
                        <a:rPr lang="en-US" altLang="zh-CN" sz="1600">
                          <a:solidFill>
                            <a:schemeClr val="tx1"/>
                          </a:solidFill>
                        </a:rPr>
                        <a:t>      const sseUrl = response.request.responseURL.split('/a')[0] + response.data.sseURL  // http://127.0.0.1:8088/api/chat_SSE</a:t>
                      </a:r>
                      <a:endParaRPr lang="en-US" altLang="zh-CN" sz="1600">
                        <a:solidFill>
                          <a:schemeClr val="tx1"/>
                        </a:solidFill>
                      </a:endParaRPr>
                    </a:p>
                    <a:p>
                      <a:pPr algn="l">
                        <a:buNone/>
                      </a:pPr>
                      <a:r>
                        <a:rPr lang="en-US" altLang="zh-CN" sz="1600">
                          <a:solidFill>
                            <a:schemeClr val="tx1"/>
                          </a:solidFill>
                        </a:rPr>
                        <a:t>       this.startSSE(sseUrl);</a:t>
                      </a:r>
                      <a:endParaRPr lang="en-US" altLang="zh-CN" sz="1600">
                        <a:solidFill>
                          <a:schemeClr val="tx1"/>
                        </a:solidFill>
                      </a:endParaRPr>
                    </a:p>
                    <a:p>
                      <a:pPr algn="l">
                        <a:buNone/>
                      </a:pPr>
                      <a:r>
                        <a:rPr lang="en-US" altLang="zh-CN" sz="1600">
                          <a:solidFill>
                            <a:schemeClr val="tx1"/>
                          </a:solidFill>
                        </a:rPr>
                        <a:t>    } else {alert('请输入内容！')}</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r>
                        <a:rPr lang="en-US" altLang="zh-CN" sz="1600">
                          <a:solidFill>
                            <a:schemeClr val="tx1"/>
                          </a:solidFill>
                        </a:rPr>
                        <a:t> }).catch(error =&gt; {</a:t>
                      </a:r>
                      <a:endParaRPr lang="en-US" altLang="zh-CN" sz="1600">
                        <a:solidFill>
                          <a:schemeClr val="tx1"/>
                        </a:solidFill>
                      </a:endParaRPr>
                    </a:p>
                    <a:p>
                      <a:pPr algn="l">
                        <a:buNone/>
                      </a:pPr>
                      <a:r>
                        <a:rPr lang="en-US" altLang="zh-CN" sz="1600">
                          <a:solidFill>
                            <a:schemeClr val="tx1"/>
                          </a:solidFill>
                        </a:rPr>
                        <a:t>   console.error('请检查网络连接！', error);</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大模型的流式输出</a:t>
            </a:r>
            <a:endParaRPr lang="zh-CN" altLang="en-US"/>
          </a:p>
        </p:txBody>
      </p:sp>
      <p:sp>
        <p:nvSpPr>
          <p:cNvPr id="3" name="内容占位符 2"/>
          <p:cNvSpPr>
            <a:spLocks noGrp="1"/>
          </p:cNvSpPr>
          <p:nvPr>
            <p:ph idx="1"/>
          </p:nvPr>
        </p:nvSpPr>
        <p:spPr>
          <a:xfrm>
            <a:off x="838200" y="1520825"/>
            <a:ext cx="10515600" cy="4465320"/>
          </a:xfrm>
        </p:spPr>
        <p:txBody>
          <a:bodyPr>
            <a:normAutofit/>
          </a:bodyPr>
          <a:lstStyle/>
          <a:p>
            <a:pPr fontAlgn="auto">
              <a:spcBef>
                <a:spcPts val="0"/>
              </a:spcBef>
            </a:pPr>
            <a:r>
              <a:rPr lang="zh-CN" altLang="en-US">
                <a:latin typeface="宋体" panose="02010600030101010101" pitchFamily="2" charset="-122"/>
                <a:cs typeface="宋体" panose="02010600030101010101" pitchFamily="2" charset="-122"/>
              </a:rPr>
              <a:t>前端</a:t>
            </a:r>
            <a:r>
              <a:rPr lang="en-US" altLang="zh-CN">
                <a:latin typeface="宋体" panose="02010600030101010101" pitchFamily="2" charset="-122"/>
                <a:cs typeface="宋体" panose="02010600030101010101" pitchFamily="2" charset="-122"/>
              </a:rPr>
              <a:t>axios</a:t>
            </a:r>
            <a:r>
              <a:rPr lang="zh-CN" altLang="en-US">
                <a:latin typeface="宋体" panose="02010600030101010101" pitchFamily="2" charset="-122"/>
                <a:cs typeface="宋体" panose="02010600030101010101" pitchFamily="2" charset="-122"/>
              </a:rPr>
              <a:t>发送</a:t>
            </a:r>
            <a:r>
              <a:rPr lang="en-US" altLang="zh-CN">
                <a:latin typeface="宋体" panose="02010600030101010101" pitchFamily="2" charset="-122"/>
                <a:cs typeface="宋体" panose="02010600030101010101" pitchFamily="2" charset="-122"/>
              </a:rPr>
              <a:t>POST</a:t>
            </a:r>
            <a:r>
              <a:rPr lang="zh-CN" altLang="en-US">
                <a:latin typeface="宋体" panose="02010600030101010101" pitchFamily="2" charset="-122"/>
                <a:cs typeface="宋体" panose="02010600030101010101" pitchFamily="2" charset="-122"/>
              </a:rPr>
              <a:t>请求，将数据传送到</a:t>
            </a:r>
            <a:r>
              <a:rPr lang="en-US" altLang="zh-CN">
                <a:latin typeface="宋体" panose="02010600030101010101" pitchFamily="2" charset="-122"/>
                <a:cs typeface="宋体" panose="02010600030101010101" pitchFamily="2" charset="-122"/>
              </a:rPr>
              <a:t>flask</a:t>
            </a:r>
            <a:r>
              <a:rPr lang="zh-CN" altLang="en-US">
                <a:latin typeface="宋体" panose="02010600030101010101" pitchFamily="2" charset="-122"/>
                <a:cs typeface="宋体" panose="02010600030101010101" pitchFamily="2" charset="-122"/>
              </a:rPr>
              <a:t>后端，</a:t>
            </a:r>
            <a:r>
              <a:rPr lang="en-US" altLang="zh-CN">
                <a:latin typeface="宋体" panose="02010600030101010101" pitchFamily="2" charset="-122"/>
                <a:cs typeface="宋体" panose="02010600030101010101" pitchFamily="2" charset="-122"/>
                <a:sym typeface="+mn-ea"/>
              </a:rPr>
              <a:t>flask</a:t>
            </a:r>
            <a:r>
              <a:rPr lang="zh-CN" altLang="en-US">
                <a:latin typeface="宋体" panose="02010600030101010101" pitchFamily="2" charset="-122"/>
                <a:cs typeface="宋体" panose="02010600030101010101" pitchFamily="2" charset="-122"/>
              </a:rPr>
              <a:t>再将</a:t>
            </a:r>
            <a:r>
              <a:rPr lang="en-US" altLang="zh-CN">
                <a:latin typeface="宋体" panose="02010600030101010101" pitchFamily="2" charset="-122"/>
                <a:cs typeface="宋体" panose="02010600030101010101" pitchFamily="2" charset="-122"/>
              </a:rPr>
              <a:t>SSE</a:t>
            </a:r>
            <a:r>
              <a:rPr lang="zh-CN" altLang="en-US">
                <a:latin typeface="宋体" panose="02010600030101010101" pitchFamily="2" charset="-122"/>
                <a:cs typeface="宋体" panose="02010600030101010101" pitchFamily="2" charset="-122"/>
              </a:rPr>
              <a:t>接口发送回前端</a:t>
            </a:r>
            <a:endParaRPr lang="zh-CN" altLang="en-US">
              <a:latin typeface="宋体" panose="02010600030101010101" pitchFamily="2" charset="-122"/>
              <a:cs typeface="宋体" panose="02010600030101010101" pitchFamily="2" charset="-122"/>
            </a:endParaRPr>
          </a:p>
        </p:txBody>
      </p:sp>
      <p:graphicFrame>
        <p:nvGraphicFramePr>
          <p:cNvPr id="5" name="表格 4"/>
          <p:cNvGraphicFramePr/>
          <p:nvPr>
            <p:custDataLst>
              <p:tags r:id="rId1"/>
            </p:custDataLst>
          </p:nvPr>
        </p:nvGraphicFramePr>
        <p:xfrm>
          <a:off x="951865" y="2201545"/>
          <a:ext cx="10288270" cy="4480560"/>
        </p:xfrm>
        <a:graphic>
          <a:graphicData uri="http://schemas.openxmlformats.org/drawingml/2006/table">
            <a:tbl>
              <a:tblPr firstRow="1" bandRow="1">
                <a:tableStyleId>{5940675A-B579-460E-94D1-54222C63F5DA}</a:tableStyleId>
              </a:tblPr>
              <a:tblGrid>
                <a:gridCol w="10288270"/>
              </a:tblGrid>
              <a:tr h="2926080">
                <a:tc>
                  <a:txBody>
                    <a:bodyPr/>
                    <a:lstStyle/>
                    <a:p>
                      <a:pPr algn="l">
                        <a:buNone/>
                      </a:pPr>
                      <a:r>
                        <a:rPr lang="en-US" altLang="zh-CN" sz="1600" dirty="0">
                          <a:solidFill>
                            <a:schemeClr val="tx1"/>
                          </a:solidFill>
                        </a:rPr>
                        <a:t>@app.route('/api/submit', methods=['POST'])</a:t>
                      </a:r>
                      <a:endParaRPr lang="en-US" altLang="zh-CN" sz="1600" dirty="0">
                        <a:solidFill>
                          <a:schemeClr val="tx1"/>
                        </a:solidFill>
                      </a:endParaRPr>
                    </a:p>
                    <a:p>
                      <a:pPr algn="l">
                        <a:buNone/>
                      </a:pPr>
                      <a:r>
                        <a:rPr lang="en-US" altLang="zh-CN" sz="1600" dirty="0">
                          <a:solidFill>
                            <a:schemeClr val="tx1"/>
                          </a:solidFill>
                        </a:rPr>
                        <a:t>def submit():  # </a:t>
                      </a:r>
                      <a:r>
                        <a:rPr lang="en-US" altLang="zh-CN" sz="1600" dirty="0" err="1">
                          <a:solidFill>
                            <a:schemeClr val="tx1"/>
                          </a:solidFill>
                        </a:rPr>
                        <a:t>这是视图函数</a:t>
                      </a:r>
                      <a:endParaRPr lang="en-US" altLang="zh-CN" sz="1600" dirty="0">
                        <a:solidFill>
                          <a:schemeClr val="tx1"/>
                        </a:solidFill>
                      </a:endParaRPr>
                    </a:p>
                    <a:p>
                      <a:pPr algn="l">
                        <a:buNone/>
                      </a:pPr>
                      <a:r>
                        <a:rPr lang="en-US" altLang="zh-CN" sz="1600" dirty="0">
                          <a:solidFill>
                            <a:schemeClr val="tx1"/>
                          </a:solidFill>
                        </a:rPr>
                        <a:t>    data = </a:t>
                      </a:r>
                      <a:r>
                        <a:rPr lang="en-US" altLang="zh-CN" sz="1600" dirty="0" err="1">
                          <a:solidFill>
                            <a:schemeClr val="tx1"/>
                          </a:solidFill>
                        </a:rPr>
                        <a:t>request.get_json</a:t>
                      </a:r>
                      <a:r>
                        <a:rPr lang="en-US" altLang="zh-CN" sz="1600" dirty="0">
                          <a:solidFill>
                            <a:schemeClr val="tx1"/>
                          </a:solidFill>
                        </a:rPr>
                        <a:t>()</a:t>
                      </a:r>
                      <a:endParaRPr lang="en-US" altLang="zh-CN" sz="1600" dirty="0">
                        <a:solidFill>
                          <a:schemeClr val="tx1"/>
                        </a:solidFill>
                      </a:endParaRPr>
                    </a:p>
                    <a:p>
                      <a:pPr algn="l">
                        <a:buNone/>
                      </a:pPr>
                      <a:r>
                        <a:rPr lang="en-US" altLang="zh-CN" sz="1600" dirty="0">
                          <a:solidFill>
                            <a:schemeClr val="tx1"/>
                          </a:solidFill>
                        </a:rPr>
                        <a:t>    demand = </a:t>
                      </a:r>
                      <a:r>
                        <a:rPr lang="en-US" altLang="zh-CN" sz="1600" dirty="0" err="1">
                          <a:solidFill>
                            <a:schemeClr val="tx1"/>
                          </a:solidFill>
                        </a:rPr>
                        <a:t>data.get</a:t>
                      </a:r>
                      <a:r>
                        <a:rPr lang="en-US" altLang="zh-CN" sz="1600" dirty="0">
                          <a:solidFill>
                            <a:schemeClr val="tx1"/>
                          </a:solidFill>
                        </a:rPr>
                        <a:t>('demand')</a:t>
                      </a:r>
                      <a:endParaRPr lang="en-US" altLang="zh-CN" sz="1600" dirty="0">
                        <a:solidFill>
                          <a:schemeClr val="tx1"/>
                        </a:solidFill>
                      </a:endParaRPr>
                    </a:p>
                    <a:p>
                      <a:pPr algn="l">
                        <a:buNone/>
                      </a:pPr>
                      <a:r>
                        <a:rPr lang="en-US" altLang="zh-CN" sz="1600" dirty="0">
                          <a:solidFill>
                            <a:schemeClr val="tx1"/>
                          </a:solidFill>
                        </a:rPr>
                        <a:t>    </a:t>
                      </a:r>
                      <a:r>
                        <a:rPr lang="en-US" altLang="zh-CN" sz="1600" dirty="0" err="1">
                          <a:solidFill>
                            <a:schemeClr val="tx1"/>
                          </a:solidFill>
                        </a:rPr>
                        <a:t>demand_text</a:t>
                      </a:r>
                      <a:r>
                        <a:rPr lang="en-US" altLang="zh-CN" sz="1600" dirty="0">
                          <a:solidFill>
                            <a:schemeClr val="tx1"/>
                          </a:solidFill>
                        </a:rPr>
                        <a:t> = </a:t>
                      </a:r>
                      <a:r>
                        <a:rPr lang="en-US" altLang="zh-CN" sz="1600" dirty="0" err="1">
                          <a:solidFill>
                            <a:schemeClr val="tx1"/>
                          </a:solidFill>
                        </a:rPr>
                        <a:t>data.get</a:t>
                      </a:r>
                      <a:r>
                        <a:rPr lang="en-US" altLang="zh-CN" sz="1600" dirty="0">
                          <a:solidFill>
                            <a:schemeClr val="tx1"/>
                          </a:solidFill>
                        </a:rPr>
                        <a:t>('</a:t>
                      </a:r>
                      <a:r>
                        <a:rPr lang="en-US" altLang="zh-CN" sz="1600" dirty="0" err="1">
                          <a:solidFill>
                            <a:schemeClr val="tx1"/>
                          </a:solidFill>
                        </a:rPr>
                        <a:t>demand_text</a:t>
                      </a:r>
                      <a:r>
                        <a:rPr lang="en-US" altLang="zh-CN" sz="1600" dirty="0">
                          <a:solidFill>
                            <a:schemeClr val="tx1"/>
                          </a:solidFill>
                        </a:rPr>
                        <a:t>')</a:t>
                      </a:r>
                      <a:endParaRPr lang="en-US" altLang="zh-CN" sz="1600" dirty="0">
                        <a:solidFill>
                          <a:schemeClr val="tx1"/>
                        </a:solidFill>
                      </a:endParaRPr>
                    </a:p>
                    <a:p>
                      <a:pPr algn="l">
                        <a:buNone/>
                      </a:pPr>
                      <a:endParaRPr lang="en-US" altLang="zh-CN" sz="1600" dirty="0">
                        <a:solidFill>
                          <a:schemeClr val="tx1"/>
                        </a:solidFill>
                      </a:endParaRPr>
                    </a:p>
                    <a:p>
                      <a:pPr algn="l">
                        <a:buNone/>
                      </a:pPr>
                      <a:r>
                        <a:rPr lang="en-US" altLang="zh-CN" sz="1600" dirty="0">
                          <a:solidFill>
                            <a:schemeClr val="tx1"/>
                          </a:solidFill>
                        </a:rPr>
                        <a:t>    if </a:t>
                      </a:r>
                      <a:r>
                        <a:rPr lang="en-US" altLang="zh-CN" sz="1600" dirty="0" err="1">
                          <a:solidFill>
                            <a:schemeClr val="tx1"/>
                          </a:solidFill>
                        </a:rPr>
                        <a:t>demand_text</a:t>
                      </a:r>
                      <a:r>
                        <a:rPr lang="en-US" altLang="zh-CN" sz="1600" dirty="0">
                          <a:solidFill>
                            <a:schemeClr val="tx1"/>
                          </a:solidFill>
                        </a:rPr>
                        <a:t> != '':</a:t>
                      </a:r>
                      <a:endParaRPr lang="en-US" altLang="zh-CN" sz="1600" dirty="0">
                        <a:solidFill>
                          <a:schemeClr val="tx1"/>
                        </a:solidFill>
                      </a:endParaRPr>
                    </a:p>
                    <a:p>
                      <a:pPr algn="l">
                        <a:buNone/>
                      </a:pPr>
                      <a:r>
                        <a:rPr lang="en-US" altLang="zh-CN" sz="1600" dirty="0">
                          <a:solidFill>
                            <a:schemeClr val="tx1"/>
                          </a:solidFill>
                        </a:rPr>
                        <a:t>        if demand == 'translation':</a:t>
                      </a:r>
                      <a:endParaRPr lang="en-US" altLang="zh-CN" sz="1600" dirty="0">
                        <a:solidFill>
                          <a:schemeClr val="tx1"/>
                        </a:solidFill>
                      </a:endParaRPr>
                    </a:p>
                    <a:p>
                      <a:pPr algn="l">
                        <a:buNone/>
                      </a:pPr>
                      <a:r>
                        <a:rPr lang="en-US" altLang="zh-CN" sz="1600" dirty="0">
                          <a:solidFill>
                            <a:schemeClr val="tx1"/>
                          </a:solidFill>
                        </a:rPr>
                        <a:t>            </a:t>
                      </a:r>
                      <a:r>
                        <a:rPr lang="en-US" altLang="zh-CN" sz="1600" dirty="0" err="1">
                          <a:solidFill>
                            <a:schemeClr val="tx1"/>
                          </a:solidFill>
                        </a:rPr>
                        <a:t>Messages.append</a:t>
                      </a:r>
                      <a:r>
                        <a:rPr lang="en-US" altLang="zh-CN" sz="1600" dirty="0">
                          <a:solidFill>
                            <a:schemeClr val="tx1"/>
                          </a:solidFill>
                        </a:rPr>
                        <a:t>({"role": "user", "content":''+</a:t>
                      </a:r>
                      <a:r>
                        <a:rPr lang="en-US" altLang="zh-CN" sz="1600" dirty="0" err="1">
                          <a:solidFill>
                            <a:schemeClr val="tx1"/>
                          </a:solidFill>
                        </a:rPr>
                        <a:t>demand_text</a:t>
                      </a:r>
                      <a:r>
                        <a:rPr lang="en-US" altLang="zh-CN" sz="1600" dirty="0">
                          <a:solidFill>
                            <a:schemeClr val="tx1"/>
                          </a:solidFill>
                        </a:rPr>
                        <a:t>})</a:t>
                      </a:r>
                      <a:endParaRPr lang="en-US" altLang="zh-CN" sz="1600" dirty="0">
                        <a:solidFill>
                          <a:schemeClr val="tx1"/>
                        </a:solidFill>
                      </a:endParaRPr>
                    </a:p>
                    <a:p>
                      <a:pPr algn="l">
                        <a:buNone/>
                      </a:pPr>
                      <a:r>
                        <a:rPr lang="en-US" altLang="zh-CN" sz="1600" dirty="0">
                          <a:solidFill>
                            <a:schemeClr val="tx1"/>
                          </a:solidFill>
                        </a:rPr>
                        <a:t>        </a:t>
                      </a:r>
                      <a:r>
                        <a:rPr lang="en-US" altLang="zh-CN" sz="1600" dirty="0" err="1">
                          <a:solidFill>
                            <a:schemeClr val="tx1"/>
                          </a:solidFill>
                        </a:rPr>
                        <a:t>elif</a:t>
                      </a:r>
                      <a:r>
                        <a:rPr lang="en-US" altLang="zh-CN" sz="1600" dirty="0">
                          <a:solidFill>
                            <a:schemeClr val="tx1"/>
                          </a:solidFill>
                        </a:rPr>
                        <a:t> demand == 'sentence':</a:t>
                      </a:r>
                      <a:endParaRPr lang="en-US" altLang="zh-CN" sz="1600" dirty="0">
                        <a:solidFill>
                          <a:schemeClr val="tx1"/>
                        </a:solidFill>
                      </a:endParaRPr>
                    </a:p>
                    <a:p>
                      <a:pPr algn="l">
                        <a:buNone/>
                      </a:pPr>
                      <a:r>
                        <a:rPr lang="en-US" altLang="zh-CN" sz="1600" dirty="0">
                          <a:solidFill>
                            <a:schemeClr val="tx1"/>
                          </a:solidFill>
                        </a:rPr>
                        <a:t>            </a:t>
                      </a:r>
                      <a:r>
                        <a:rPr lang="en-US" altLang="zh-CN" sz="1600" dirty="0" err="1">
                          <a:solidFill>
                            <a:schemeClr val="tx1"/>
                          </a:solidFill>
                        </a:rPr>
                        <a:t>Messages.append</a:t>
                      </a:r>
                      <a:r>
                        <a:rPr lang="en-US" altLang="zh-CN" sz="1600" dirty="0">
                          <a:solidFill>
                            <a:schemeClr val="tx1"/>
                          </a:solidFill>
                        </a:rPr>
                        <a:t>({"role": "user", "content":''+</a:t>
                      </a:r>
                      <a:r>
                        <a:rPr lang="en-US" altLang="zh-CN" sz="1600" dirty="0" err="1">
                          <a:solidFill>
                            <a:schemeClr val="tx1"/>
                          </a:solidFill>
                        </a:rPr>
                        <a:t>demand_text</a:t>
                      </a:r>
                      <a:r>
                        <a:rPr lang="en-US" altLang="zh-CN" sz="1600" dirty="0">
                          <a:solidFill>
                            <a:schemeClr val="tx1"/>
                          </a:solidFill>
                        </a:rPr>
                        <a:t>})</a:t>
                      </a:r>
                      <a:endParaRPr lang="en-US" altLang="zh-CN" sz="1600" dirty="0">
                        <a:solidFill>
                          <a:schemeClr val="tx1"/>
                        </a:solidFill>
                      </a:endParaRPr>
                    </a:p>
                    <a:p>
                      <a:pPr algn="l">
                        <a:buNone/>
                      </a:pPr>
                      <a:r>
                        <a:rPr lang="en-US" altLang="zh-CN" sz="1600" dirty="0">
                          <a:solidFill>
                            <a:schemeClr val="tx1"/>
                          </a:solidFill>
                        </a:rPr>
                        <a:t>        </a:t>
                      </a:r>
                      <a:r>
                        <a:rPr lang="en-US" altLang="zh-CN" sz="1600" dirty="0" err="1">
                          <a:solidFill>
                            <a:schemeClr val="tx1"/>
                          </a:solidFill>
                        </a:rPr>
                        <a:t>elif</a:t>
                      </a:r>
                      <a:r>
                        <a:rPr lang="en-US" altLang="zh-CN" sz="1600" dirty="0">
                          <a:solidFill>
                            <a:schemeClr val="tx1"/>
                          </a:solidFill>
                        </a:rPr>
                        <a:t> demand == 'recognition':</a:t>
                      </a:r>
                      <a:endParaRPr lang="en-US" altLang="zh-CN" sz="1600" dirty="0">
                        <a:solidFill>
                          <a:schemeClr val="tx1"/>
                        </a:solidFill>
                      </a:endParaRPr>
                    </a:p>
                    <a:p>
                      <a:pPr algn="l">
                        <a:buNone/>
                      </a:pPr>
                      <a:r>
                        <a:rPr lang="en-US" altLang="zh-CN" sz="1600" dirty="0">
                          <a:solidFill>
                            <a:schemeClr val="tx1"/>
                          </a:solidFill>
                        </a:rPr>
                        <a:t>            </a:t>
                      </a:r>
                      <a:r>
                        <a:rPr lang="en-US" altLang="zh-CN" sz="1600" dirty="0" err="1">
                          <a:solidFill>
                            <a:schemeClr val="tx1"/>
                          </a:solidFill>
                        </a:rPr>
                        <a:t>Messages.append</a:t>
                      </a:r>
                      <a:r>
                        <a:rPr lang="en-US" altLang="zh-CN" sz="1600" dirty="0">
                          <a:solidFill>
                            <a:schemeClr val="tx1"/>
                          </a:solidFill>
                        </a:rPr>
                        <a:t>({"role": "user", "content":''+</a:t>
                      </a:r>
                      <a:r>
                        <a:rPr lang="en-US" altLang="zh-CN" sz="1600" dirty="0" err="1">
                          <a:solidFill>
                            <a:schemeClr val="tx1"/>
                          </a:solidFill>
                        </a:rPr>
                        <a:t>demand_text</a:t>
                      </a:r>
                      <a:r>
                        <a:rPr lang="en-US" altLang="zh-CN" sz="1600" dirty="0">
                          <a:solidFill>
                            <a:schemeClr val="tx1"/>
                          </a:solidFill>
                        </a:rPr>
                        <a:t>})</a:t>
                      </a:r>
                      <a:endParaRPr lang="en-US" altLang="zh-CN" sz="1600" dirty="0">
                        <a:solidFill>
                          <a:schemeClr val="tx1"/>
                        </a:solidFill>
                      </a:endParaRPr>
                    </a:p>
                    <a:p>
                      <a:pPr algn="l">
                        <a:buNone/>
                      </a:pPr>
                      <a:r>
                        <a:rPr lang="en-US" altLang="zh-CN" sz="1600" dirty="0">
                          <a:solidFill>
                            <a:schemeClr val="tx1"/>
                          </a:solidFill>
                        </a:rPr>
                        <a:t>        else:</a:t>
                      </a:r>
                      <a:endParaRPr lang="en-US" altLang="zh-CN" sz="1600" dirty="0">
                        <a:solidFill>
                          <a:schemeClr val="tx1"/>
                        </a:solidFill>
                      </a:endParaRPr>
                    </a:p>
                    <a:p>
                      <a:pPr algn="l">
                        <a:buNone/>
                      </a:pPr>
                      <a:r>
                        <a:rPr lang="en-US" altLang="zh-CN" sz="1600" dirty="0">
                          <a:solidFill>
                            <a:schemeClr val="tx1"/>
                          </a:solidFill>
                        </a:rPr>
                        <a:t>            return Response(</a:t>
                      </a:r>
                      <a:r>
                        <a:rPr lang="en-US" altLang="zh-CN" sz="1600" dirty="0" err="1">
                          <a:solidFill>
                            <a:schemeClr val="tx1"/>
                          </a:solidFill>
                        </a:rPr>
                        <a:t>json.dumps</a:t>
                      </a:r>
                      <a:r>
                        <a:rPr lang="en-US" altLang="zh-CN" sz="1600" dirty="0">
                          <a:solidFill>
                            <a:schemeClr val="tx1"/>
                          </a:solidFill>
                        </a:rPr>
                        <a:t>({'</a:t>
                      </a:r>
                      <a:r>
                        <a:rPr lang="en-US" altLang="zh-CN" sz="1600" dirty="0" err="1">
                          <a:solidFill>
                            <a:schemeClr val="tx1"/>
                          </a:solidFill>
                        </a:rPr>
                        <a:t>sseURL</a:t>
                      </a:r>
                      <a:r>
                        <a:rPr lang="en-US" altLang="zh-CN" sz="1600" dirty="0">
                          <a:solidFill>
                            <a:schemeClr val="tx1"/>
                          </a:solidFill>
                        </a:rPr>
                        <a:t>':''}))</a:t>
                      </a:r>
                      <a:endParaRPr lang="en-US" altLang="zh-CN" sz="1600" dirty="0">
                        <a:solidFill>
                          <a:schemeClr val="tx1"/>
                        </a:solidFill>
                      </a:endParaRPr>
                    </a:p>
                    <a:p>
                      <a:pPr algn="l">
                        <a:buNone/>
                      </a:pPr>
                      <a:r>
                        <a:rPr lang="en-US" altLang="zh-CN" sz="1600" dirty="0">
                          <a:solidFill>
                            <a:schemeClr val="tx1"/>
                          </a:solidFill>
                        </a:rPr>
                        <a:t>    else:   return Response(</a:t>
                      </a:r>
                      <a:r>
                        <a:rPr lang="en-US" altLang="zh-CN" sz="1600" dirty="0" err="1">
                          <a:solidFill>
                            <a:schemeClr val="tx1"/>
                          </a:solidFill>
                        </a:rPr>
                        <a:t>json.dumps</a:t>
                      </a:r>
                      <a:r>
                        <a:rPr lang="en-US" altLang="zh-CN" sz="1600" dirty="0">
                          <a:solidFill>
                            <a:schemeClr val="tx1"/>
                          </a:solidFill>
                        </a:rPr>
                        <a:t>({'</a:t>
                      </a:r>
                      <a:r>
                        <a:rPr lang="en-US" altLang="zh-CN" sz="1600" dirty="0" err="1">
                          <a:solidFill>
                            <a:schemeClr val="tx1"/>
                          </a:solidFill>
                        </a:rPr>
                        <a:t>sseURL</a:t>
                      </a:r>
                      <a:r>
                        <a:rPr lang="en-US" altLang="zh-CN" sz="1600" dirty="0">
                          <a:solidFill>
                            <a:schemeClr val="tx1"/>
                          </a:solidFill>
                        </a:rPr>
                        <a:t>':''}))</a:t>
                      </a:r>
                      <a:endParaRPr lang="en-US" altLang="zh-CN" sz="1600" dirty="0">
                        <a:solidFill>
                          <a:schemeClr val="tx1"/>
                        </a:solidFill>
                      </a:endParaRPr>
                    </a:p>
                    <a:p>
                      <a:pPr algn="l">
                        <a:buNone/>
                      </a:pPr>
                      <a:endParaRPr lang="en-US" altLang="zh-CN" sz="1600" dirty="0">
                        <a:solidFill>
                          <a:schemeClr val="tx1"/>
                        </a:solidFill>
                      </a:endParaRPr>
                    </a:p>
                    <a:p>
                      <a:pPr algn="l">
                        <a:buNone/>
                      </a:pPr>
                      <a:r>
                        <a:rPr lang="en-US" altLang="zh-CN" sz="1600" dirty="0">
                          <a:solidFill>
                            <a:schemeClr val="tx1"/>
                          </a:solidFill>
                        </a:rPr>
                        <a:t>    return Response(</a:t>
                      </a:r>
                      <a:r>
                        <a:rPr lang="en-US" altLang="zh-CN" sz="1600" dirty="0" err="1">
                          <a:solidFill>
                            <a:schemeClr val="tx1"/>
                          </a:solidFill>
                        </a:rPr>
                        <a:t>json.dumps</a:t>
                      </a:r>
                      <a:r>
                        <a:rPr lang="en-US" altLang="zh-CN" sz="1600" dirty="0">
                          <a:solidFill>
                            <a:schemeClr val="tx1"/>
                          </a:solidFill>
                        </a:rPr>
                        <a:t>(</a:t>
                      </a:r>
                      <a:r>
                        <a:rPr lang="en-US" altLang="zh-CN" sz="1600" dirty="0">
                          <a:solidFill>
                            <a:srgbClr val="FF0000"/>
                          </a:solidFill>
                        </a:rPr>
                        <a:t>{'</a:t>
                      </a:r>
                      <a:r>
                        <a:rPr lang="en-US" altLang="zh-CN" sz="1600" dirty="0" err="1">
                          <a:solidFill>
                            <a:srgbClr val="FF0000"/>
                          </a:solidFill>
                        </a:rPr>
                        <a:t>sseURL</a:t>
                      </a:r>
                      <a:r>
                        <a:rPr lang="en-US" altLang="zh-CN" sz="1600" dirty="0">
                          <a:solidFill>
                            <a:srgbClr val="FF0000"/>
                          </a:solidFill>
                        </a:rPr>
                        <a:t>':'/</a:t>
                      </a:r>
                      <a:r>
                        <a:rPr lang="en-US" altLang="zh-CN" sz="1600" dirty="0" err="1">
                          <a:solidFill>
                            <a:srgbClr val="FF0000"/>
                          </a:solidFill>
                        </a:rPr>
                        <a:t>api</a:t>
                      </a:r>
                      <a:r>
                        <a:rPr lang="en-US" altLang="zh-CN" sz="1600" dirty="0">
                          <a:solidFill>
                            <a:srgbClr val="FF0000"/>
                          </a:solidFill>
                        </a:rPr>
                        <a:t>/</a:t>
                      </a:r>
                      <a:r>
                        <a:rPr lang="en-US" altLang="zh-CN" sz="1600" dirty="0" err="1">
                          <a:solidFill>
                            <a:srgbClr val="FF0000"/>
                          </a:solidFill>
                        </a:rPr>
                        <a:t>chat_SSE</a:t>
                      </a:r>
                      <a:r>
                        <a:rPr lang="en-US" altLang="zh-CN" sz="1600" dirty="0">
                          <a:solidFill>
                            <a:srgbClr val="FF0000"/>
                          </a:solidFill>
                        </a:rPr>
                        <a:t>'</a:t>
                      </a:r>
                      <a:r>
                        <a:rPr lang="en-US" altLang="zh-CN" sz="1600" dirty="0">
                          <a:solidFill>
                            <a:schemeClr val="tx1"/>
                          </a:solidFill>
                        </a:rPr>
                        <a:t>}))</a:t>
                      </a:r>
                      <a:endParaRPr lang="en-US" altLang="zh-CN" sz="1600" dirty="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API提供服务</a:t>
            </a:r>
            <a:endParaRPr lang="zh-CN" altLang="en-US"/>
          </a:p>
        </p:txBody>
      </p:sp>
      <p:sp>
        <p:nvSpPr>
          <p:cNvPr id="3" name="内容占位符 2"/>
          <p:cNvSpPr>
            <a:spLocks noGrp="1"/>
          </p:cNvSpPr>
          <p:nvPr>
            <p:ph idx="1"/>
          </p:nvPr>
        </p:nvSpPr>
        <p:spPr/>
        <p:txBody>
          <a:bodyPr/>
          <a:lstStyle/>
          <a:p>
            <a:r>
              <a:rPr lang="zh-CN" altLang="en-US"/>
              <a:t>目前最常见的模型服务提供方式。通过将大模型部署在服务器上，并</a:t>
            </a:r>
            <a:r>
              <a:rPr lang="zh-CN" altLang="en-US">
                <a:solidFill>
                  <a:schemeClr val="tx1"/>
                </a:solidFill>
                <a:ea typeface="宋体" panose="02010600030101010101" pitchFamily="2" charset="-122"/>
              </a:rPr>
              <a:t>对外提供</a:t>
            </a:r>
            <a:r>
              <a:rPr lang="zh-CN" altLang="en-US"/>
              <a:t>API接口、用户账户与密钥，通过网络请求来</a:t>
            </a:r>
            <a:r>
              <a:rPr lang="zh-CN" altLang="en-US">
                <a:solidFill>
                  <a:schemeClr val="tx1"/>
                </a:solidFill>
                <a:ea typeface="宋体" panose="02010600030101010101" pitchFamily="2" charset="-122"/>
              </a:rPr>
              <a:t>得到</a:t>
            </a:r>
            <a:r>
              <a:rPr lang="zh-CN" altLang="en-US"/>
              <a:t>模型服务。在该服务方式中，服务提供者需采用第三方的</a:t>
            </a:r>
            <a:r>
              <a:rPr lang="en-US" altLang="zh-CN"/>
              <a:t>API</a:t>
            </a:r>
            <a:r>
              <a:rPr lang="zh-CN" altLang="en-US"/>
              <a:t>框架如</a:t>
            </a:r>
            <a:r>
              <a:rPr lang="en-US" altLang="zh-CN"/>
              <a:t>fastapi,openai</a:t>
            </a:r>
            <a:r>
              <a:rPr lang="zh-CN" altLang="en-US"/>
              <a:t>等来封装自己的模型服务。这种方式便于管理和更新模型，同时能够支持多用户同时访问，适用于云服务、Web应用等场景。API提供服务的关键在于确保接口的稳定性、安全性和高可用性。</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大模型的流式输出</a:t>
            </a:r>
            <a:endParaRPr lang="zh-CN" altLang="en-US"/>
          </a:p>
        </p:txBody>
      </p:sp>
      <p:graphicFrame>
        <p:nvGraphicFramePr>
          <p:cNvPr id="5" name="表格 4"/>
          <p:cNvGraphicFramePr/>
          <p:nvPr>
            <p:custDataLst>
              <p:tags r:id="rId1"/>
            </p:custDataLst>
          </p:nvPr>
        </p:nvGraphicFramePr>
        <p:xfrm>
          <a:off x="951865" y="2008505"/>
          <a:ext cx="10288270" cy="4480560"/>
        </p:xfrm>
        <a:graphic>
          <a:graphicData uri="http://schemas.openxmlformats.org/drawingml/2006/table">
            <a:tbl>
              <a:tblPr firstRow="1" bandRow="1">
                <a:tableStyleId>{5940675A-B579-460E-94D1-54222C63F5DA}</a:tableStyleId>
              </a:tblPr>
              <a:tblGrid>
                <a:gridCol w="10288270"/>
              </a:tblGrid>
              <a:tr h="2926080">
                <a:tc>
                  <a:txBody>
                    <a:bodyPr/>
                    <a:lstStyle/>
                    <a:p>
                      <a:pPr algn="l">
                        <a:buNone/>
                      </a:pPr>
                      <a:r>
                        <a:rPr lang="en-US" altLang="zh-CN" sz="1600">
                          <a:solidFill>
                            <a:schemeClr val="tx1"/>
                          </a:solidFill>
                        </a:rPr>
                        <a:t>startSSE(sseUrl) {</a:t>
                      </a:r>
                      <a:endParaRPr lang="en-US" altLang="zh-CN" sz="1600">
                        <a:solidFill>
                          <a:schemeClr val="tx1"/>
                        </a:solidFill>
                      </a:endParaRPr>
                    </a:p>
                    <a:p>
                      <a:pPr algn="l">
                        <a:buNone/>
                      </a:pPr>
                      <a:r>
                        <a:rPr lang="en-US" altLang="zh-CN" sz="1600">
                          <a:solidFill>
                            <a:schemeClr val="tx1"/>
                          </a:solidFill>
                        </a:rPr>
                        <a:t>      try {</a:t>
                      </a:r>
                      <a:endParaRPr lang="en-US" altLang="zh-CN" sz="1600">
                        <a:solidFill>
                          <a:schemeClr val="tx1"/>
                        </a:solidFill>
                      </a:endParaRPr>
                    </a:p>
                    <a:p>
                      <a:pPr algn="l">
                        <a:buNone/>
                      </a:pPr>
                      <a:r>
                        <a:rPr lang="en-US" altLang="zh-CN" sz="1600">
                          <a:solidFill>
                            <a:schemeClr val="tx1"/>
                          </a:solidFill>
                        </a:rPr>
                        <a:t>        this.eventSource = new EventSource(sseUrl)</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        this.eventSource.onmessage = event =&gt; {    </a:t>
                      </a:r>
                      <a:r>
                        <a:rPr lang="en-US" altLang="zh-CN" sz="1600">
                          <a:sym typeface="+mn-ea"/>
                        </a:rPr>
                        <a:t>// 处理</a:t>
                      </a:r>
                      <a:r>
                        <a:rPr lang="zh-CN" altLang="en-US" sz="1600">
                          <a:sym typeface="+mn-ea"/>
                        </a:rPr>
                        <a:t>流式数据</a:t>
                      </a:r>
                      <a:endParaRPr lang="en-US" altLang="zh-CN" sz="1600">
                        <a:solidFill>
                          <a:schemeClr val="tx1"/>
                        </a:solidFill>
                      </a:endParaRPr>
                    </a:p>
                    <a:p>
                      <a:pPr algn="l">
                        <a:buNone/>
                      </a:pPr>
                      <a:r>
                        <a:rPr lang="en-US" altLang="zh-CN" sz="1600">
                          <a:solidFill>
                            <a:schemeClr val="tx1"/>
                          </a:solidFill>
                        </a:rPr>
                        <a:t>          if (event.data.search('end') != -1){</a:t>
                      </a:r>
                      <a:endParaRPr lang="en-US" altLang="zh-CN" sz="1600">
                        <a:solidFill>
                          <a:schemeClr val="tx1"/>
                        </a:solidFill>
                      </a:endParaRPr>
                    </a:p>
                    <a:p>
                      <a:pPr algn="l">
                        <a:buNone/>
                      </a:pPr>
                      <a:r>
                        <a:rPr lang="en-US" altLang="zh-CN" sz="1600">
                          <a:solidFill>
                            <a:schemeClr val="tx1"/>
                          </a:solidFill>
                        </a:rPr>
                        <a:t>            </a:t>
                      </a:r>
                      <a:r>
                        <a:rPr lang="en-US" altLang="zh-CN" sz="1600">
                          <a:solidFill>
                            <a:srgbClr val="FF0000"/>
                          </a:solidFill>
                        </a:rPr>
                        <a:t>this.disconnectFromSSE()</a:t>
                      </a:r>
                      <a:endParaRPr lang="en-US" altLang="zh-CN" sz="1600">
                        <a:solidFill>
                          <a:schemeClr val="tx1"/>
                        </a:solidFill>
                      </a:endParaRPr>
                    </a:p>
                    <a:p>
                      <a:pPr algn="l">
                        <a:buNone/>
                      </a:pPr>
                      <a:r>
                        <a:rPr lang="en-US" altLang="zh-CN" sz="1600">
                          <a:solidFill>
                            <a:schemeClr val="tx1"/>
                          </a:solidFill>
                        </a:rPr>
                        <a:t>          } else {</a:t>
                      </a:r>
                      <a:endParaRPr lang="en-US" altLang="zh-CN" sz="1600">
                        <a:solidFill>
                          <a:schemeClr val="tx1"/>
                        </a:solidFill>
                      </a:endParaRPr>
                    </a:p>
                    <a:p>
                      <a:pPr algn="l">
                        <a:buNone/>
                      </a:pPr>
                      <a:r>
                        <a:rPr lang="en-US" altLang="zh-CN" sz="1600">
                          <a:solidFill>
                            <a:schemeClr val="tx1"/>
                          </a:solidFill>
                        </a:rPr>
                        <a:t>            </a:t>
                      </a:r>
                      <a:r>
                        <a:rPr lang="en-US" altLang="zh-CN" sz="1600">
                          <a:solidFill>
                            <a:srgbClr val="FF0000"/>
                          </a:solidFill>
                        </a:rPr>
                        <a:t>const processed_data = JSON.parse(event.data).processed_data</a:t>
                      </a:r>
                      <a:endParaRPr lang="en-US" altLang="zh-CN" sz="1600">
                        <a:solidFill>
                          <a:schemeClr val="tx1"/>
                        </a:solidFill>
                      </a:endParaRPr>
                    </a:p>
                    <a:p>
                      <a:pPr algn="l">
                        <a:buNone/>
                      </a:pPr>
                      <a:r>
                        <a:rPr lang="en-US" altLang="zh-CN" sz="1600">
                          <a:solidFill>
                            <a:schemeClr val="tx1"/>
                          </a:solidFill>
                        </a:rPr>
                        <a:t>            this.result_text_web += processed_data}};</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        this.eventSource.onerror = error =&gt; {    // 处理错误，例如尝试重连</a:t>
                      </a:r>
                      <a:endParaRPr lang="en-US" altLang="zh-CN" sz="1600">
                        <a:solidFill>
                          <a:schemeClr val="tx1"/>
                        </a:solidFill>
                      </a:endParaRPr>
                    </a:p>
                    <a:p>
                      <a:pPr algn="l">
                        <a:buNone/>
                      </a:pPr>
                      <a:r>
                        <a:rPr lang="en-US" altLang="zh-CN" sz="1600">
                          <a:solidFill>
                            <a:schemeClr val="tx1"/>
                          </a:solidFill>
                        </a:rPr>
                        <a:t>          </a:t>
                      </a:r>
                      <a:r>
                        <a:rPr lang="en-US" altLang="zh-CN" sz="1600">
                          <a:solidFill>
                            <a:srgbClr val="FF0000"/>
                          </a:solidFill>
                        </a:rPr>
                        <a:t>this.disconnectFromSSE()</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r>
                        <a:rPr lang="en-US" altLang="zh-CN" sz="1600">
                          <a:solidFill>
                            <a:schemeClr val="tx1"/>
                          </a:solidFill>
                        </a:rPr>
                        <a:t>      } catch (error) {</a:t>
                      </a:r>
                      <a:endParaRPr lang="en-US" altLang="zh-CN" sz="1600">
                        <a:solidFill>
                          <a:schemeClr val="tx1"/>
                        </a:solidFill>
                      </a:endParaRPr>
                    </a:p>
                    <a:p>
                      <a:pPr algn="l">
                        <a:buNone/>
                      </a:pPr>
                      <a:r>
                        <a:rPr lang="en-US" altLang="zh-CN" sz="1600">
                          <a:solidFill>
                            <a:schemeClr val="tx1"/>
                          </a:solidFill>
                        </a:rPr>
                        <a:t>          console.error('Failed to initialize EventSource:', error);</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
        <p:nvSpPr>
          <p:cNvPr id="6" name="内容占位符 5"/>
          <p:cNvSpPr>
            <a:spLocks noGrp="1"/>
          </p:cNvSpPr>
          <p:nvPr>
            <p:ph idx="1"/>
          </p:nvPr>
        </p:nvSpPr>
        <p:spPr>
          <a:xfrm>
            <a:off x="838200" y="1520825"/>
            <a:ext cx="10515600" cy="594360"/>
          </a:xfrm>
        </p:spPr>
        <p:txBody>
          <a:bodyPr>
            <a:normAutofit/>
          </a:bodyPr>
          <a:lstStyle/>
          <a:p>
            <a:pPr fontAlgn="auto">
              <a:spcBef>
                <a:spcPts val="0"/>
              </a:spcBef>
            </a:pPr>
            <a:r>
              <a:rPr lang="zh-CN" altLang="en-US">
                <a:latin typeface="宋体" panose="02010600030101010101" pitchFamily="2" charset="-122"/>
                <a:cs typeface="宋体" panose="02010600030101010101" pitchFamily="2" charset="-122"/>
                <a:sym typeface="+mn-ea"/>
              </a:rPr>
              <a:t>前端再使用EventSource连接</a:t>
            </a:r>
            <a:r>
              <a:rPr lang="en-US" altLang="zh-CN">
                <a:latin typeface="宋体" panose="02010600030101010101" pitchFamily="2" charset="-122"/>
                <a:cs typeface="宋体" panose="02010600030101010101" pitchFamily="2" charset="-122"/>
                <a:sym typeface="+mn-ea"/>
              </a:rPr>
              <a:t>flask</a:t>
            </a:r>
            <a:endParaRPr lang="zh-CN" altLang="en-US">
              <a:latin typeface="宋体" panose="02010600030101010101" pitchFamily="2" charset="-122"/>
              <a:cs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大模型的流式输出</a:t>
            </a:r>
            <a:endParaRPr lang="zh-CN" altLang="en-US"/>
          </a:p>
        </p:txBody>
      </p:sp>
      <p:graphicFrame>
        <p:nvGraphicFramePr>
          <p:cNvPr id="5" name="表格 4"/>
          <p:cNvGraphicFramePr/>
          <p:nvPr>
            <p:custDataLst>
              <p:tags r:id="rId1"/>
            </p:custDataLst>
          </p:nvPr>
        </p:nvGraphicFramePr>
        <p:xfrm>
          <a:off x="951865" y="2493010"/>
          <a:ext cx="4149090" cy="3005455"/>
        </p:xfrm>
        <a:graphic>
          <a:graphicData uri="http://schemas.openxmlformats.org/drawingml/2006/table">
            <a:tbl>
              <a:tblPr firstRow="1" bandRow="1">
                <a:tableStyleId>{5940675A-B579-460E-94D1-54222C63F5DA}</a:tableStyleId>
              </a:tblPr>
              <a:tblGrid>
                <a:gridCol w="4149090"/>
              </a:tblGrid>
              <a:tr h="3005455">
                <a:tc>
                  <a:txBody>
                    <a:bodyPr/>
                    <a:lstStyle/>
                    <a:p>
                      <a:pPr algn="l">
                        <a:buNone/>
                      </a:pPr>
                      <a:r>
                        <a:rPr lang="en-US" altLang="zh-CN" sz="1600">
                          <a:solidFill>
                            <a:schemeClr val="tx1"/>
                          </a:solidFill>
                        </a:rPr>
                        <a:t>@app.route(</a:t>
                      </a:r>
                      <a:r>
                        <a:rPr lang="en-US" altLang="zh-CN" sz="1600">
                          <a:solidFill>
                            <a:srgbClr val="FF0000"/>
                          </a:solidFill>
                        </a:rPr>
                        <a:t>'/api/chat_SSE'</a:t>
                      </a:r>
                      <a:r>
                        <a:rPr lang="en-US" altLang="zh-CN" sz="1600">
                          <a:solidFill>
                            <a:schemeClr val="tx1"/>
                          </a:solidFill>
                        </a:rPr>
                        <a:t>)</a:t>
                      </a:r>
                      <a:endParaRPr lang="en-US" altLang="zh-CN" sz="1600">
                        <a:solidFill>
                          <a:schemeClr val="tx1"/>
                        </a:solidFill>
                      </a:endParaRPr>
                    </a:p>
                    <a:p>
                      <a:pPr algn="l">
                        <a:buNone/>
                      </a:pPr>
                      <a:r>
                        <a:rPr lang="en-US" altLang="zh-CN" sz="1600">
                          <a:solidFill>
                            <a:schemeClr val="tx1"/>
                          </a:solidFill>
                        </a:rPr>
                        <a:t>def stream():</a:t>
                      </a:r>
                      <a:endParaRPr lang="en-US" altLang="zh-CN" sz="1600">
                        <a:solidFill>
                          <a:schemeClr val="tx1"/>
                        </a:solidFill>
                      </a:endParaRPr>
                    </a:p>
                    <a:p>
                      <a:pPr algn="l">
                        <a:buNone/>
                      </a:pPr>
                      <a:r>
                        <a:rPr lang="en-US" altLang="zh-CN" sz="1600">
                          <a:solidFill>
                            <a:schemeClr val="tx1"/>
                          </a:solidFill>
                        </a:rPr>
                        <a:t>    headers = {</a:t>
                      </a:r>
                      <a:endParaRPr lang="en-US" altLang="zh-CN" sz="1600">
                        <a:solidFill>
                          <a:schemeClr val="tx1"/>
                        </a:solidFill>
                      </a:endParaRPr>
                    </a:p>
                    <a:p>
                      <a:pPr algn="l">
                        <a:buNone/>
                      </a:pPr>
                      <a:r>
                        <a:rPr lang="en-US" altLang="zh-CN" sz="1600">
                          <a:solidFill>
                            <a:schemeClr val="tx1"/>
                          </a:solidFill>
                        </a:rPr>
                        <a:t>        'Content-Type': 'text/event-stream',</a:t>
                      </a:r>
                      <a:endParaRPr lang="en-US" altLang="zh-CN" sz="1600">
                        <a:solidFill>
                          <a:schemeClr val="tx1"/>
                        </a:solidFill>
                      </a:endParaRPr>
                    </a:p>
                    <a:p>
                      <a:pPr algn="l">
                        <a:buNone/>
                      </a:pPr>
                      <a:r>
                        <a:rPr lang="en-US" altLang="zh-CN" sz="1600">
                          <a:solidFill>
                            <a:schemeClr val="tx1"/>
                          </a:solidFill>
                        </a:rPr>
                        <a:t>        'Cache-Control': 'no-cache',</a:t>
                      </a:r>
                      <a:endParaRPr lang="en-US" altLang="zh-CN" sz="1600">
                        <a:solidFill>
                          <a:schemeClr val="tx1"/>
                        </a:solidFill>
                      </a:endParaRPr>
                    </a:p>
                    <a:p>
                      <a:pPr algn="l">
                        <a:buNone/>
                      </a:pPr>
                      <a:r>
                        <a:rPr lang="en-US" altLang="zh-CN" sz="1600">
                          <a:solidFill>
                            <a:schemeClr val="tx1"/>
                          </a:solidFill>
                        </a:rPr>
                        <a:t>        'X-Accel-Buffering': 'no',</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r>
                        <a:rPr lang="en-US" altLang="zh-CN" sz="1600">
                          <a:solidFill>
                            <a:schemeClr val="tx1"/>
                          </a:solidFill>
                        </a:rPr>
                        <a:t>    return Response(XunZi(), headers=headers)</a:t>
                      </a:r>
                      <a:endParaRPr lang="en-US" altLang="zh-CN" sz="16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
        <p:nvSpPr>
          <p:cNvPr id="6" name="内容占位符 5"/>
          <p:cNvSpPr>
            <a:spLocks noGrp="1"/>
          </p:cNvSpPr>
          <p:nvPr>
            <p:ph idx="1"/>
          </p:nvPr>
        </p:nvSpPr>
        <p:spPr>
          <a:xfrm>
            <a:off x="838200" y="1520825"/>
            <a:ext cx="10515600" cy="594360"/>
          </a:xfrm>
        </p:spPr>
        <p:txBody>
          <a:bodyPr>
            <a:normAutofit/>
          </a:bodyPr>
          <a:lstStyle/>
          <a:p>
            <a:pPr fontAlgn="auto">
              <a:spcBef>
                <a:spcPts val="0"/>
              </a:spcBef>
            </a:pPr>
            <a:r>
              <a:rPr lang="zh-CN" altLang="en-US">
                <a:latin typeface="宋体" panose="02010600030101010101" pitchFamily="2" charset="-122"/>
                <a:cs typeface="宋体" panose="02010600030101010101" pitchFamily="2" charset="-122"/>
                <a:sym typeface="+mn-ea"/>
              </a:rPr>
              <a:t>最后</a:t>
            </a:r>
            <a:r>
              <a:rPr lang="en-US" altLang="zh-CN">
                <a:latin typeface="宋体" panose="02010600030101010101" pitchFamily="2" charset="-122"/>
                <a:cs typeface="宋体" panose="02010600030101010101" pitchFamily="2" charset="-122"/>
                <a:sym typeface="+mn-ea"/>
              </a:rPr>
              <a:t>flask</a:t>
            </a:r>
            <a:r>
              <a:rPr lang="zh-CN" altLang="en-US">
                <a:latin typeface="宋体" panose="02010600030101010101" pitchFamily="2" charset="-122"/>
                <a:cs typeface="宋体" panose="02010600030101010101" pitchFamily="2" charset="-122"/>
                <a:sym typeface="+mn-ea"/>
              </a:rPr>
              <a:t>将数据流式传输到前端</a:t>
            </a:r>
            <a:endParaRPr lang="zh-CN" altLang="en-US">
              <a:latin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336540" y="1911985"/>
          <a:ext cx="6292215" cy="4776470"/>
        </p:xfrm>
        <a:graphic>
          <a:graphicData uri="http://schemas.openxmlformats.org/drawingml/2006/table">
            <a:tbl>
              <a:tblPr firstRow="1" bandRow="1">
                <a:tableStyleId>{5940675A-B579-460E-94D1-54222C63F5DA}</a:tableStyleId>
              </a:tblPr>
              <a:tblGrid>
                <a:gridCol w="6292215"/>
              </a:tblGrid>
              <a:tr h="4776470">
                <a:tc>
                  <a:txBody>
                    <a:bodyPr/>
                    <a:lstStyle/>
                    <a:p>
                      <a:pPr algn="l">
                        <a:buNone/>
                      </a:pPr>
                      <a:r>
                        <a:rPr lang="en-US" altLang="zh-CN" sz="1600">
                          <a:solidFill>
                            <a:schemeClr val="tx1"/>
                          </a:solidFill>
                        </a:rPr>
                        <a:t>def XunZi():</a:t>
                      </a:r>
                      <a:endParaRPr lang="en-US" altLang="zh-CN" sz="1600">
                        <a:solidFill>
                          <a:schemeClr val="tx1"/>
                        </a:solidFill>
                      </a:endParaRPr>
                    </a:p>
                    <a:p>
                      <a:pPr algn="l">
                        <a:buNone/>
                      </a:pPr>
                      <a:r>
                        <a:rPr lang="en-US" altLang="zh-CN" sz="1600">
                          <a:solidFill>
                            <a:schemeClr val="tx1"/>
                          </a:solidFill>
                        </a:rPr>
                        <a:t>    openai_api_key = "ANY THING"</a:t>
                      </a:r>
                      <a:endParaRPr lang="en-US" altLang="zh-CN" sz="1600">
                        <a:solidFill>
                          <a:schemeClr val="tx1"/>
                        </a:solidFill>
                      </a:endParaRPr>
                    </a:p>
                    <a:p>
                      <a:pPr algn="l">
                        <a:buNone/>
                      </a:pPr>
                      <a:r>
                        <a:rPr lang="en-US" altLang="zh-CN" sz="1600">
                          <a:solidFill>
                            <a:schemeClr val="tx1"/>
                          </a:solidFill>
                        </a:rPr>
                        <a:t>    openai_api_base = "http://xunziallm.njau.edu.cn:21180/v1"</a:t>
                      </a:r>
                      <a:endParaRPr lang="en-US" altLang="zh-CN" sz="1600">
                        <a:solidFill>
                          <a:schemeClr val="tx1"/>
                        </a:solidFill>
                      </a:endParaRPr>
                    </a:p>
                    <a:p>
                      <a:pPr algn="l">
                        <a:buNone/>
                      </a:pPr>
                      <a:r>
                        <a:rPr lang="en-US" altLang="zh-CN" sz="1600">
                          <a:solidFill>
                            <a:schemeClr val="tx1"/>
                          </a:solidFill>
                        </a:rPr>
                        <a:t>    client = OpenAI(api_key=openai_api_key, base_url=openai_api_base, )</a:t>
                      </a:r>
                      <a:endParaRPr lang="en-US" altLang="zh-CN" sz="1600">
                        <a:solidFill>
                          <a:schemeClr val="tx1"/>
                        </a:solidFill>
                      </a:endParaRPr>
                    </a:p>
                    <a:p>
                      <a:pPr algn="l">
                        <a:buNone/>
                      </a:pPr>
                      <a:r>
                        <a:rPr lang="en-US" altLang="zh-CN" sz="1600">
                          <a:solidFill>
                            <a:schemeClr val="tx1"/>
                          </a:solidFill>
                        </a:rPr>
                        <a:t>    chat_response = client.chat.completions.create(</a:t>
                      </a:r>
                      <a:endParaRPr lang="en-US" altLang="zh-CN" sz="1600">
                        <a:solidFill>
                          <a:schemeClr val="tx1"/>
                        </a:solidFill>
                      </a:endParaRPr>
                    </a:p>
                    <a:p>
                      <a:pPr algn="l">
                        <a:buNone/>
                      </a:pPr>
                      <a:r>
                        <a:rPr lang="en-US" altLang="zh-CN" sz="1600">
                          <a:solidFill>
                            <a:schemeClr val="tx1"/>
                          </a:solidFill>
                        </a:rPr>
                        <a:t>        model="/home/gpu0/xunzi_web/Xunzi-Qwen1.5-7B_chat",</a:t>
                      </a:r>
                      <a:endParaRPr lang="en-US" altLang="zh-CN" sz="1600">
                        <a:solidFill>
                          <a:schemeClr val="tx1"/>
                        </a:solidFill>
                      </a:endParaRPr>
                    </a:p>
                    <a:p>
                      <a:pPr algn="l">
                        <a:buNone/>
                      </a:pPr>
                      <a:r>
                        <a:rPr lang="en-US" altLang="zh-CN" sz="1600">
                          <a:solidFill>
                            <a:schemeClr val="tx1"/>
                          </a:solidFill>
                        </a:rPr>
                        <a:t>        messages=Messages,</a:t>
                      </a:r>
                      <a:endParaRPr lang="en-US" altLang="zh-CN" sz="1600">
                        <a:solidFill>
                          <a:schemeClr val="tx1"/>
                        </a:solidFill>
                      </a:endParaRPr>
                    </a:p>
                    <a:p>
                      <a:pPr algn="l">
                        <a:buNone/>
                      </a:pPr>
                      <a:r>
                        <a:rPr lang="en-US" altLang="zh-CN" sz="1600">
                          <a:solidFill>
                            <a:schemeClr val="tx1"/>
                          </a:solidFill>
                        </a:rPr>
                        <a:t>        stream=True</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r>
                        <a:rPr lang="en-US" altLang="zh-CN" sz="1600">
                          <a:solidFill>
                            <a:schemeClr val="tx1"/>
                          </a:solidFill>
                        </a:rPr>
                        <a:t>    reponse_text = ''</a:t>
                      </a:r>
                      <a:endParaRPr lang="en-US" altLang="zh-CN" sz="1600">
                        <a:solidFill>
                          <a:schemeClr val="tx1"/>
                        </a:solidFill>
                      </a:endParaRPr>
                    </a:p>
                    <a:p>
                      <a:pPr algn="l">
                        <a:buNone/>
                      </a:pPr>
                      <a:r>
                        <a:rPr lang="en-US" altLang="zh-CN" sz="1600">
                          <a:solidFill>
                            <a:schemeClr val="tx1"/>
                          </a:solidFill>
                        </a:rPr>
                        <a:t>    for res in chat_response:</a:t>
                      </a:r>
                      <a:endParaRPr lang="en-US" altLang="zh-CN" sz="1600">
                        <a:solidFill>
                          <a:schemeClr val="tx1"/>
                        </a:solidFill>
                      </a:endParaRPr>
                    </a:p>
                    <a:p>
                      <a:pPr algn="l">
                        <a:buNone/>
                      </a:pPr>
                      <a:r>
                        <a:rPr lang="en-US" altLang="zh-CN" sz="1600">
                          <a:solidFill>
                            <a:schemeClr val="tx1"/>
                          </a:solidFill>
                        </a:rPr>
                        <a:t>        data = res.choices[0].delta.content</a:t>
                      </a:r>
                      <a:endParaRPr lang="en-US" altLang="zh-CN" sz="1600">
                        <a:solidFill>
                          <a:schemeClr val="tx1"/>
                        </a:solidFill>
                      </a:endParaRPr>
                    </a:p>
                    <a:p>
                      <a:pPr algn="l">
                        <a:buNone/>
                      </a:pPr>
                      <a:r>
                        <a:rPr lang="en-US" altLang="zh-CN" sz="1600">
                          <a:solidFill>
                            <a:schemeClr val="tx1"/>
                          </a:solidFill>
                        </a:rPr>
                        <a:t>        if data:</a:t>
                      </a:r>
                      <a:endParaRPr lang="en-US" altLang="zh-CN" sz="1600">
                        <a:solidFill>
                          <a:schemeClr val="tx1"/>
                        </a:solidFill>
                      </a:endParaRPr>
                    </a:p>
                    <a:p>
                      <a:pPr algn="l">
                        <a:buNone/>
                      </a:pPr>
                      <a:r>
                        <a:rPr lang="en-US" altLang="zh-CN" sz="1600">
                          <a:solidFill>
                            <a:schemeClr val="tx1"/>
                          </a:solidFill>
                        </a:rPr>
                        <a:t>            reponse_text += data</a:t>
                      </a:r>
                      <a:endParaRPr lang="en-US" altLang="zh-CN" sz="1600">
                        <a:solidFill>
                          <a:schemeClr val="tx1"/>
                        </a:solidFill>
                      </a:endParaRPr>
                    </a:p>
                    <a:p>
                      <a:pPr algn="l">
                        <a:buNone/>
                      </a:pPr>
                      <a:r>
                        <a:rPr lang="en-US" altLang="zh-CN" sz="1600">
                          <a:solidFill>
                            <a:schemeClr val="tx1"/>
                          </a:solidFill>
                        </a:rPr>
                        <a:t>            </a:t>
                      </a:r>
                      <a:r>
                        <a:rPr lang="en-US" altLang="zh-CN" sz="1600">
                          <a:solidFill>
                            <a:srgbClr val="FF0000"/>
                          </a:solidFill>
                        </a:rPr>
                        <a:t>yield f"data: {json.dumps({'processed_data': data})}\n\n"</a:t>
                      </a:r>
                      <a:endParaRPr lang="en-US" altLang="zh-CN" sz="1600">
                        <a:solidFill>
                          <a:srgbClr val="FF0000"/>
                        </a:solidFill>
                      </a:endParaRPr>
                    </a:p>
                    <a:p>
                      <a:pPr algn="l">
                        <a:buNone/>
                      </a:pPr>
                      <a:r>
                        <a:rPr lang="en-US" altLang="zh-CN" sz="1600">
                          <a:solidFill>
                            <a:schemeClr val="tx1"/>
                          </a:solidFill>
                        </a:rPr>
                        <a:t>    Messages.append({"role": "system", "content":reponse_text})</a:t>
                      </a:r>
                      <a:endParaRPr lang="en-US" altLang="zh-CN" sz="1600">
                        <a:solidFill>
                          <a:schemeClr val="tx1"/>
                        </a:solidFill>
                      </a:endParaRPr>
                    </a:p>
                    <a:p>
                      <a:pPr algn="l">
                        <a:buNone/>
                      </a:pPr>
                      <a:r>
                        <a:rPr lang="en-US" altLang="zh-CN" sz="1600">
                          <a:solidFill>
                            <a:schemeClr val="tx1"/>
                          </a:solidFill>
                        </a:rPr>
                        <a:t>    </a:t>
                      </a:r>
                      <a:r>
                        <a:rPr lang="en-US" altLang="zh-CN" sz="1600">
                          <a:solidFill>
                            <a:srgbClr val="FF0000"/>
                          </a:solidFill>
                        </a:rPr>
                        <a:t>yield f"data: end\n\n"@app.route('/api/chat_SSE')</a:t>
                      </a:r>
                      <a:endParaRPr lang="en-US" altLang="zh-CN" sz="1600">
                        <a:solidFill>
                          <a:srgbClr val="FF0000"/>
                        </a:solidFill>
                      </a:endParaRPr>
                    </a:p>
                    <a:p>
                      <a:pPr algn="l">
                        <a:buNone/>
                      </a:pPr>
                      <a:endParaRPr lang="en-US" altLang="zh-CN" sz="1600">
                        <a:solidFill>
                          <a:srgbClr val="FF0000"/>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大模型的流式输出</a:t>
            </a:r>
            <a:endParaRPr lang="zh-CN" altLang="en-US"/>
          </a:p>
        </p:txBody>
      </p:sp>
      <p:sp>
        <p:nvSpPr>
          <p:cNvPr id="4" name="内容占位符 3"/>
          <p:cNvSpPr>
            <a:spLocks noGrp="1"/>
          </p:cNvSpPr>
          <p:nvPr>
            <p:ph idx="1"/>
          </p:nvPr>
        </p:nvSpPr>
        <p:spPr>
          <a:xfrm>
            <a:off x="838200" y="1517650"/>
            <a:ext cx="10515600" cy="940435"/>
          </a:xfrm>
        </p:spPr>
        <p:txBody>
          <a:bodyPr/>
          <a:lstStyle/>
          <a:p>
            <a:r>
              <a:rPr lang="zh-CN" altLang="en-US"/>
              <a:t>前端的结果展示：</a:t>
            </a:r>
            <a:endParaRPr lang="zh-CN" altLang="en-US"/>
          </a:p>
        </p:txBody>
      </p:sp>
      <p:pic>
        <p:nvPicPr>
          <p:cNvPr id="5" name="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293620" y="2097405"/>
            <a:ext cx="7605395" cy="427799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Nginx</a:t>
            </a:r>
            <a:r>
              <a:rPr lang="zh-CN" altLang="en-US"/>
              <a:t>反向代理</a:t>
            </a:r>
            <a:endParaRPr lang="zh-CN" altLang="en-US"/>
          </a:p>
        </p:txBody>
      </p:sp>
      <p:sp>
        <p:nvSpPr>
          <p:cNvPr id="4" name="内容占位符 3"/>
          <p:cNvSpPr>
            <a:spLocks noGrp="1"/>
          </p:cNvSpPr>
          <p:nvPr>
            <p:ph idx="1"/>
          </p:nvPr>
        </p:nvSpPr>
        <p:spPr>
          <a:xfrm>
            <a:off x="838200" y="1517650"/>
            <a:ext cx="10515600" cy="4784725"/>
          </a:xfrm>
        </p:spPr>
        <p:txBody>
          <a:bodyPr/>
          <a:lstStyle/>
          <a:p>
            <a:pPr indent="711200" fontAlgn="auto">
              <a:spcBef>
                <a:spcPts val="0"/>
              </a:spcBef>
              <a:extLst>
                <a:ext uri="{35155182-B16C-46BC-9424-99874614C6A1}">
                  <wpsdc:indentchars xmlns:wpsdc="http://www.wps.cn/officeDocument/2017/drawingmlCustomData" val="200" checksum="3773799597"/>
                </a:ext>
              </a:extLst>
            </a:pPr>
            <a:r>
              <a:rPr lang="zh-CN" altLang="en-US"/>
              <a:t>Nginx是一款轻量级的Web 服务器和反向代理服务器，是非常重要的负载均衡中间件，被广泛应用于大型网站架构中。</a:t>
            </a:r>
            <a:endParaRPr lang="zh-CN" altLang="en-US"/>
          </a:p>
          <a:p>
            <a:pPr indent="711200" fontAlgn="auto">
              <a:spcBef>
                <a:spcPts val="0"/>
              </a:spcBef>
              <a:extLst>
                <a:ext uri="{35155182-B16C-46BC-9424-99874614C6A1}">
                  <wpsdc:indentchars xmlns:wpsdc="http://www.wps.cn/officeDocument/2017/drawingmlCustomData" val="200" checksum="3773799597"/>
                </a:ext>
              </a:extLst>
            </a:pPr>
            <a:r>
              <a:rPr lang="zh-CN" altLang="en-US"/>
              <a:t>其特点是占有内存少，并发能力强，事实上nginx的并发能力在同类型的网页服务器中表现较好，有高达</a:t>
            </a:r>
            <a:r>
              <a:rPr lang="zh-CN" altLang="en-US">
                <a:sym typeface="+mn-ea"/>
              </a:rPr>
              <a:t> 50,000 </a:t>
            </a:r>
            <a:r>
              <a:rPr lang="zh-CN" altLang="en-US"/>
              <a:t>个并发连接数记录。此外，其优点还有跨平台服务、配置简洁、易于维护等。</a:t>
            </a:r>
            <a:endParaRPr lang="zh-CN" altLang="en-US"/>
          </a:p>
          <a:p>
            <a:pPr indent="711200" fontAlgn="auto">
              <a:spcBef>
                <a:spcPts val="0"/>
              </a:spcBef>
              <a:extLst>
                <a:ext uri="{35155182-B16C-46BC-9424-99874614C6A1}">
                  <wpsdc:indentchars xmlns:wpsdc="http://www.wps.cn/officeDocument/2017/drawingmlCustomData" val="200" checksum="3773799597"/>
                </a:ext>
              </a:extLst>
            </a:pPr>
            <a:endParaRPr lang="zh-CN" altLang="en-US"/>
          </a:p>
          <a:p>
            <a:pPr fontAlgn="auto">
              <a:spcBef>
                <a:spcPts val="0"/>
              </a:spcBef>
            </a:pPr>
            <a:r>
              <a:rPr lang="zh-CN" altLang="en-US"/>
              <a:t>核心功能：</a:t>
            </a:r>
            <a:endParaRPr lang="zh-CN" altLang="en-US"/>
          </a:p>
          <a:p>
            <a:pPr marL="514350" indent="720090" fontAlgn="auto">
              <a:spcBef>
                <a:spcPts val="0"/>
              </a:spcBef>
              <a:buAutoNum type="arabicPeriod"/>
            </a:pPr>
            <a:r>
              <a:rPr lang="zh-CN" altLang="en-US"/>
              <a:t>Nginx反向代理功能</a:t>
            </a:r>
            <a:endParaRPr lang="zh-CN" altLang="en-US"/>
          </a:p>
          <a:p>
            <a:pPr marL="514350" indent="720090" fontAlgn="auto">
              <a:spcBef>
                <a:spcPts val="0"/>
              </a:spcBef>
              <a:buAutoNum type="arabicPeriod"/>
            </a:pPr>
            <a:r>
              <a:rPr lang="zh-CN" altLang="en-US"/>
              <a:t>负载均衡</a:t>
            </a:r>
            <a:endParaRPr lang="zh-CN" altLang="en-US"/>
          </a:p>
          <a:p>
            <a:pPr marL="514350" indent="720090" fontAlgn="auto">
              <a:spcBef>
                <a:spcPts val="0"/>
              </a:spcBef>
              <a:buAutoNum type="arabicPeriod"/>
            </a:pPr>
            <a:r>
              <a:rPr lang="zh-CN" altLang="en-US"/>
              <a:t>动静分离</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Nginx</a:t>
            </a:r>
            <a:r>
              <a:rPr lang="zh-CN" altLang="en-US"/>
              <a:t>反向代理</a:t>
            </a:r>
            <a:endParaRPr lang="zh-CN" altLang="en-US"/>
          </a:p>
        </p:txBody>
      </p:sp>
      <p:sp>
        <p:nvSpPr>
          <p:cNvPr id="4" name="内容占位符 3"/>
          <p:cNvSpPr>
            <a:spLocks noGrp="1"/>
          </p:cNvSpPr>
          <p:nvPr>
            <p:ph idx="1"/>
          </p:nvPr>
        </p:nvSpPr>
        <p:spPr>
          <a:xfrm>
            <a:off x="838200" y="1517650"/>
            <a:ext cx="10515600" cy="4784725"/>
          </a:xfrm>
        </p:spPr>
        <p:txBody>
          <a:bodyPr/>
          <a:lstStyle/>
          <a:p>
            <a:pPr indent="711200" fontAlgn="auto">
              <a:spcBef>
                <a:spcPts val="0"/>
              </a:spcBef>
              <a:extLst>
                <a:ext uri="{35155182-B16C-46BC-9424-99874614C6A1}">
                  <wpsdc:indentchars xmlns:wpsdc="http://www.wps.cn/officeDocument/2017/drawingmlCustomData" val="200" checksum="3773799597"/>
                </a:ext>
              </a:extLst>
            </a:pPr>
            <a:r>
              <a:rPr lang="zh-CN" altLang="en-US"/>
              <a:t>代理：网络代理，是一种比较特殊的网络服务，允许一个终端（通常指客户端）通过这个服务与另一个终端（通常指服务器端）进行非直接的连接。代理服务有利于保障网络终端的隐私或者安全，可以在一定程度上阻止网络攻击（因为通过代理，可以隐藏真正的服务器端/客户端）。</a:t>
            </a:r>
            <a:endParaRPr lang="zh-CN" altLang="en-US"/>
          </a:p>
          <a:p>
            <a:pPr indent="711200" fontAlgn="auto">
              <a:spcBef>
                <a:spcPts val="0"/>
              </a:spcBef>
              <a:extLst>
                <a:ext uri="{35155182-B16C-46BC-9424-99874614C6A1}">
                  <wpsdc:indentchars xmlns:wpsdc="http://www.wps.cn/officeDocument/2017/drawingmlCustomData" val="200" checksum="3773799597"/>
                </a:ext>
              </a:extLst>
            </a:pPr>
            <a:r>
              <a:rPr lang="zh-CN" altLang="en-US"/>
              <a:t>代理也是解决跨域访问的重要手段。浏览器设计</a:t>
            </a:r>
            <a:r>
              <a:rPr lang="zh-CN" altLang="en-US">
                <a:sym typeface="+mn-ea"/>
              </a:rPr>
              <a:t>一种安全机制，即</a:t>
            </a:r>
            <a:r>
              <a:rPr lang="zh-CN" altLang="en-US"/>
              <a:t>同源策略。同源策略要求不同域名的网页之间不能相互访问对方的资源。当一个网页的运行脚本试图访问另一个</a:t>
            </a:r>
            <a:r>
              <a:rPr lang="zh-CN" altLang="en-US">
                <a:sym typeface="+mn-ea"/>
              </a:rPr>
              <a:t>不同域名的</a:t>
            </a:r>
            <a:r>
              <a:rPr lang="zh-CN" altLang="en-US"/>
              <a:t>网页资源时，就发生了跨域访问错误。</a:t>
            </a:r>
            <a:endParaRPr lang="zh-CN" altLang="en-US"/>
          </a:p>
          <a:p>
            <a:pPr indent="711200" fontAlgn="auto">
              <a:spcBef>
                <a:spcPts val="0"/>
              </a:spcBef>
              <a:extLst>
                <a:ext uri="{35155182-B16C-46BC-9424-99874614C6A1}">
                  <wpsdc:indentchars xmlns:wpsdc="http://www.wps.cn/officeDocument/2017/drawingmlCustomData" val="200" checksum="3773799597"/>
                </a:ext>
              </a:extLst>
            </a:pPr>
            <a:endParaRPr lang="zh-CN" altLang="en-US"/>
          </a:p>
          <a:p>
            <a:pPr indent="711200" fontAlgn="auto">
              <a:spcBef>
                <a:spcPts val="0"/>
              </a:spcBef>
              <a:extLst>
                <a:ext uri="{35155182-B16C-46BC-9424-99874614C6A1}">
                  <wpsdc:indentchars xmlns:wpsdc="http://www.wps.cn/officeDocument/2017/drawingmlCustomData" val="200" checksum="3773799597"/>
                </a:ext>
              </a:extLst>
            </a:pP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Nginx</a:t>
            </a:r>
            <a:r>
              <a:rPr lang="zh-CN" altLang="en-US"/>
              <a:t>反向代理</a:t>
            </a:r>
            <a:endParaRPr lang="zh-CN" altLang="en-US"/>
          </a:p>
        </p:txBody>
      </p:sp>
      <p:sp>
        <p:nvSpPr>
          <p:cNvPr id="4" name="内容占位符 3"/>
          <p:cNvSpPr>
            <a:spLocks noGrp="1"/>
          </p:cNvSpPr>
          <p:nvPr>
            <p:ph idx="1"/>
          </p:nvPr>
        </p:nvSpPr>
        <p:spPr>
          <a:xfrm>
            <a:off x="838200" y="1421130"/>
            <a:ext cx="10515600" cy="4784725"/>
          </a:xfrm>
        </p:spPr>
        <p:txBody>
          <a:bodyPr/>
          <a:lstStyle/>
          <a:p>
            <a:pPr indent="711200" fontAlgn="auto">
              <a:spcBef>
                <a:spcPts val="0"/>
              </a:spcBef>
              <a:extLst>
                <a:ext uri="{35155182-B16C-46BC-9424-99874614C6A1}">
                  <wpsdc:indentchars xmlns:wpsdc="http://www.wps.cn/officeDocument/2017/drawingmlCustomData" val="200" checksum="3773799597"/>
                </a:ext>
              </a:extLst>
            </a:pPr>
            <a:r>
              <a:rPr lang="zh-CN" altLang="en-US">
                <a:sym typeface="+mn-ea"/>
              </a:rPr>
              <a:t>代理也分为正向代理与反向代理。</a:t>
            </a:r>
            <a:endParaRPr lang="zh-CN" altLang="en-US"/>
          </a:p>
          <a:p>
            <a:pPr indent="711200" fontAlgn="auto">
              <a:spcBef>
                <a:spcPts val="0"/>
              </a:spcBef>
              <a:extLst>
                <a:ext uri="{35155182-B16C-46BC-9424-99874614C6A1}">
                  <wpsdc:indentchars xmlns:wpsdc="http://www.wps.cn/officeDocument/2017/drawingmlCustomData" val="200" checksum="3773799597"/>
                </a:ext>
              </a:extLst>
            </a:pPr>
            <a:r>
              <a:rPr lang="zh-CN" altLang="en-US"/>
              <a:t>正向代理：也称为客户端代理，代理的对象为客户端，对于服务器不知道真实客户的信息。例如:翻墙软件。</a:t>
            </a:r>
            <a:endParaRPr lang="zh-CN" altLang="en-US"/>
          </a:p>
          <a:p>
            <a:pPr indent="711200" fontAlgn="auto">
              <a:spcBef>
                <a:spcPts val="0"/>
              </a:spcBef>
              <a:extLst>
                <a:ext uri="{35155182-B16C-46BC-9424-99874614C6A1}">
                  <wpsdc:indentchars xmlns:wpsdc="http://www.wps.cn/officeDocument/2017/drawingmlCustomData" val="200" checksum="3773799597"/>
                </a:ext>
              </a:extLst>
            </a:pPr>
            <a:r>
              <a:rPr lang="zh-CN" altLang="en-US"/>
              <a:t>反向代理：代理的对象为服务器端。对于客户来说不知道服务器的信息。例如: nginx。</a:t>
            </a:r>
            <a:endParaRPr lang="zh-CN" altLang="en-US"/>
          </a:p>
        </p:txBody>
      </p:sp>
      <p:sp>
        <p:nvSpPr>
          <p:cNvPr id="3" name="矩形 2"/>
          <p:cNvSpPr/>
          <p:nvPr/>
        </p:nvSpPr>
        <p:spPr>
          <a:xfrm>
            <a:off x="1655445" y="4097655"/>
            <a:ext cx="1238885" cy="675005"/>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客户端</a:t>
            </a:r>
            <a:endParaRPr lang="zh-CN" altLang="en-US">
              <a:solidFill>
                <a:schemeClr val="tx1"/>
              </a:solidFill>
              <a:sym typeface="+mn-ea"/>
            </a:endParaRPr>
          </a:p>
        </p:txBody>
      </p:sp>
      <p:sp>
        <p:nvSpPr>
          <p:cNvPr id="5" name="矩形 4"/>
          <p:cNvSpPr/>
          <p:nvPr/>
        </p:nvSpPr>
        <p:spPr>
          <a:xfrm>
            <a:off x="3487420" y="4097655"/>
            <a:ext cx="1238885" cy="675005"/>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a:solidFill>
                  <a:schemeClr val="tx1"/>
                </a:solidFill>
                <a:sym typeface="+mn-ea"/>
              </a:rPr>
              <a:t>Proxy</a:t>
            </a:r>
            <a:endParaRPr lang="en-US" altLang="zh-CN">
              <a:solidFill>
                <a:schemeClr val="tx1"/>
              </a:solidFill>
              <a:sym typeface="+mn-ea"/>
            </a:endParaRPr>
          </a:p>
        </p:txBody>
      </p:sp>
      <p:sp>
        <p:nvSpPr>
          <p:cNvPr id="6" name="矩形 5"/>
          <p:cNvSpPr/>
          <p:nvPr/>
        </p:nvSpPr>
        <p:spPr>
          <a:xfrm>
            <a:off x="5514340" y="4097655"/>
            <a:ext cx="1238885" cy="675005"/>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服务器</a:t>
            </a:r>
            <a:endParaRPr lang="zh-CN" altLang="en-US">
              <a:solidFill>
                <a:schemeClr val="tx1"/>
              </a:solidFill>
              <a:sym typeface="+mn-ea"/>
            </a:endParaRPr>
          </a:p>
        </p:txBody>
      </p:sp>
      <p:sp>
        <p:nvSpPr>
          <p:cNvPr id="8" name="圆角矩形 7"/>
          <p:cNvSpPr/>
          <p:nvPr/>
        </p:nvSpPr>
        <p:spPr>
          <a:xfrm>
            <a:off x="1237615" y="3677920"/>
            <a:ext cx="3860165" cy="1466215"/>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cxnSp>
        <p:nvCxnSpPr>
          <p:cNvPr id="9" name="直接箭头连接符 8"/>
          <p:cNvCxnSpPr>
            <a:stCxn id="3" idx="3"/>
            <a:endCxn id="5" idx="1"/>
          </p:cNvCxnSpPr>
          <p:nvPr/>
        </p:nvCxnSpPr>
        <p:spPr>
          <a:xfrm>
            <a:off x="2894330" y="4435475"/>
            <a:ext cx="593090" cy="0"/>
          </a:xfrm>
          <a:prstGeom prst="straightConnector1">
            <a:avLst/>
          </a:prstGeom>
          <a:ln>
            <a:solidFill>
              <a:srgbClr val="77AFA7"/>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5" idx="3"/>
            <a:endCxn id="6" idx="1"/>
          </p:cNvCxnSpPr>
          <p:nvPr/>
        </p:nvCxnSpPr>
        <p:spPr>
          <a:xfrm>
            <a:off x="4726305" y="4435475"/>
            <a:ext cx="788035" cy="0"/>
          </a:xfrm>
          <a:prstGeom prst="straightConnector1">
            <a:avLst/>
          </a:prstGeom>
          <a:ln>
            <a:solidFill>
              <a:srgbClr val="77AFA7"/>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958840" y="5351780"/>
            <a:ext cx="1238885" cy="675005"/>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客户端</a:t>
            </a:r>
            <a:endParaRPr lang="zh-CN" altLang="en-US">
              <a:solidFill>
                <a:schemeClr val="tx1"/>
              </a:solidFill>
              <a:sym typeface="+mn-ea"/>
            </a:endParaRPr>
          </a:p>
        </p:txBody>
      </p:sp>
      <p:sp>
        <p:nvSpPr>
          <p:cNvPr id="12" name="矩形 11"/>
          <p:cNvSpPr/>
          <p:nvPr/>
        </p:nvSpPr>
        <p:spPr>
          <a:xfrm>
            <a:off x="7790815" y="5351780"/>
            <a:ext cx="1238885" cy="675005"/>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a:solidFill>
                  <a:schemeClr val="tx1"/>
                </a:solidFill>
                <a:sym typeface="+mn-ea"/>
              </a:rPr>
              <a:t>Proxy</a:t>
            </a:r>
            <a:endParaRPr lang="zh-CN" altLang="en-US">
              <a:solidFill>
                <a:schemeClr val="tx1"/>
              </a:solidFill>
              <a:sym typeface="+mn-ea"/>
            </a:endParaRPr>
          </a:p>
        </p:txBody>
      </p:sp>
      <p:sp>
        <p:nvSpPr>
          <p:cNvPr id="13" name="矩形 12"/>
          <p:cNvSpPr/>
          <p:nvPr/>
        </p:nvSpPr>
        <p:spPr>
          <a:xfrm>
            <a:off x="9817735" y="5351780"/>
            <a:ext cx="1238885" cy="675005"/>
          </a:xfrm>
          <a:prstGeom prst="rect">
            <a:avLst/>
          </a:prstGeom>
          <a:solidFill>
            <a:srgbClr val="EEF5F4"/>
          </a:solidFill>
          <a:ln>
            <a:solidFill>
              <a:srgbClr val="ADCFCA"/>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1"/>
                </a:solidFill>
                <a:sym typeface="+mn-ea"/>
              </a:rPr>
              <a:t>服务器</a:t>
            </a:r>
            <a:endParaRPr lang="zh-CN" altLang="en-US">
              <a:solidFill>
                <a:schemeClr val="tx1"/>
              </a:solidFill>
              <a:sym typeface="+mn-ea"/>
            </a:endParaRPr>
          </a:p>
        </p:txBody>
      </p:sp>
      <p:sp>
        <p:nvSpPr>
          <p:cNvPr id="14" name="圆角矩形 13"/>
          <p:cNvSpPr/>
          <p:nvPr/>
        </p:nvSpPr>
        <p:spPr>
          <a:xfrm>
            <a:off x="7493635" y="5022215"/>
            <a:ext cx="3860165" cy="1318895"/>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cxnSp>
        <p:nvCxnSpPr>
          <p:cNvPr id="15" name="直接箭头连接符 14"/>
          <p:cNvCxnSpPr>
            <a:stCxn id="11" idx="3"/>
            <a:endCxn id="12" idx="1"/>
          </p:cNvCxnSpPr>
          <p:nvPr/>
        </p:nvCxnSpPr>
        <p:spPr>
          <a:xfrm>
            <a:off x="7197725" y="5689600"/>
            <a:ext cx="593090" cy="0"/>
          </a:xfrm>
          <a:prstGeom prst="straightConnector1">
            <a:avLst/>
          </a:prstGeom>
          <a:ln>
            <a:solidFill>
              <a:srgbClr val="77AFA7"/>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2" idx="3"/>
            <a:endCxn id="13" idx="1"/>
          </p:cNvCxnSpPr>
          <p:nvPr/>
        </p:nvCxnSpPr>
        <p:spPr>
          <a:xfrm>
            <a:off x="9029700" y="5689600"/>
            <a:ext cx="788035" cy="0"/>
          </a:xfrm>
          <a:prstGeom prst="straightConnector1">
            <a:avLst/>
          </a:prstGeom>
          <a:ln>
            <a:solidFill>
              <a:srgbClr val="77AFA7"/>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38755" y="5351780"/>
            <a:ext cx="1605280" cy="521970"/>
          </a:xfrm>
          <a:prstGeom prst="rect">
            <a:avLst/>
          </a:prstGeom>
          <a:noFill/>
          <a:extLst>
            <a:ext uri="{909E8E84-426E-40DD-AFC4-6F175D3DCCD1}">
              <a14:hiddenFill xmlns:a14="http://schemas.microsoft.com/office/drawing/2010/main">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14:hiddenFill>
            </a:ext>
          </a:extLst>
        </p:spPr>
        <p:txBody>
          <a:bodyPr wrap="none" rtlCol="0">
            <a:spAutoFit/>
          </a:bodyPr>
          <a:lstStyle/>
          <a:p>
            <a:pPr lvl="0" algn="l">
              <a:buClrTx/>
              <a:buSzTx/>
              <a:buFontTx/>
            </a:pP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正向代理</a:t>
            </a:r>
            <a:endParaRPr lang="en-US" altLang="zh-CN" sz="16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8" name="文本框 17"/>
          <p:cNvSpPr txBox="1"/>
          <p:nvPr/>
        </p:nvSpPr>
        <p:spPr>
          <a:xfrm>
            <a:off x="8341360" y="4531995"/>
            <a:ext cx="995680" cy="337185"/>
          </a:xfrm>
          <a:prstGeom prst="rect">
            <a:avLst/>
          </a:prstGeom>
          <a:noFill/>
          <a:extLst>
            <a:ext uri="{909E8E84-426E-40DD-AFC4-6F175D3DCCD1}">
              <a14:hiddenFill xmlns:a14="http://schemas.microsoft.com/office/drawing/2010/main">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14:hiddenFill>
            </a:ext>
          </a:extLst>
        </p:spPr>
        <p:txBody>
          <a:bodyPr wrap="none" rtlCol="0">
            <a:spAutoFit/>
          </a:bodyPr>
          <a:lstStyle/>
          <a:p>
            <a:pPr lvl="0" algn="l">
              <a:buClrTx/>
              <a:buSzTx/>
              <a:buFontTx/>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反</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向代理</a:t>
            </a:r>
            <a:endParaRPr lang="en-US" altLang="zh-CN" sz="1600" dirty="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Nginx</a:t>
            </a:r>
            <a:r>
              <a:rPr lang="zh-CN" altLang="en-US"/>
              <a:t>反向代理</a:t>
            </a:r>
            <a:endParaRPr lang="zh-CN" altLang="en-US"/>
          </a:p>
        </p:txBody>
      </p:sp>
      <p:sp>
        <p:nvSpPr>
          <p:cNvPr id="4" name="内容占位符 3"/>
          <p:cNvSpPr>
            <a:spLocks noGrp="1"/>
          </p:cNvSpPr>
          <p:nvPr>
            <p:ph idx="1"/>
          </p:nvPr>
        </p:nvSpPr>
        <p:spPr>
          <a:xfrm>
            <a:off x="838200" y="1517650"/>
            <a:ext cx="10515600" cy="4784725"/>
          </a:xfrm>
        </p:spPr>
        <p:txBody>
          <a:bodyPr/>
          <a:lstStyle/>
          <a:p>
            <a:pPr fontAlgn="auto">
              <a:spcBef>
                <a:spcPts val="0"/>
              </a:spcBef>
            </a:pPr>
            <a:r>
              <a:rPr lang="zh-CN" altLang="en-US"/>
              <a:t>配置步骤：</a:t>
            </a:r>
            <a:endParaRPr lang="zh-CN" altLang="en-US"/>
          </a:p>
          <a:p>
            <a:pPr marL="514350" indent="442595" fontAlgn="auto">
              <a:lnSpc>
                <a:spcPct val="200000"/>
              </a:lnSpc>
              <a:spcBef>
                <a:spcPts val="0"/>
              </a:spcBef>
              <a:buAutoNum type="arabicPeriod"/>
            </a:pPr>
            <a:r>
              <a:rPr lang="zh-CN" altLang="en-US"/>
              <a:t>官网下载：</a:t>
            </a:r>
            <a:r>
              <a:rPr lang="en-US" altLang="zh-CN"/>
              <a:t>htttp://nginx.org</a:t>
            </a:r>
            <a:r>
              <a:rPr lang="zh-CN" altLang="en-US"/>
              <a:t>，无需安装直接放在某处</a:t>
            </a:r>
            <a:endParaRPr lang="en-US" altLang="zh-CN"/>
          </a:p>
          <a:p>
            <a:pPr marL="514350" indent="442595" fontAlgn="auto">
              <a:lnSpc>
                <a:spcPct val="200000"/>
              </a:lnSpc>
              <a:spcBef>
                <a:spcPts val="0"/>
              </a:spcBef>
              <a:buAutoNum type="arabicPeriod"/>
            </a:pPr>
            <a:r>
              <a:rPr lang="zh-CN" altLang="en-US"/>
              <a:t>打包前端项目（前后端分离），并将其放在</a:t>
            </a:r>
            <a:r>
              <a:rPr lang="en-US" altLang="zh-CN"/>
              <a:t> /html </a:t>
            </a:r>
            <a:r>
              <a:rPr lang="zh-CN" altLang="en-US"/>
              <a:t>文件夹内</a:t>
            </a:r>
            <a:endParaRPr lang="zh-CN" altLang="en-US"/>
          </a:p>
          <a:p>
            <a:pPr marL="514350" indent="442595" fontAlgn="auto">
              <a:lnSpc>
                <a:spcPct val="200000"/>
              </a:lnSpc>
              <a:spcBef>
                <a:spcPts val="0"/>
              </a:spcBef>
              <a:buAutoNum type="arabicPeriod"/>
            </a:pPr>
            <a:r>
              <a:rPr lang="zh-CN" altLang="en-US"/>
              <a:t>进入</a:t>
            </a:r>
            <a:r>
              <a:rPr lang="en-US" altLang="zh-CN"/>
              <a:t> /conf </a:t>
            </a:r>
            <a:r>
              <a:rPr lang="zh-CN" altLang="en-US"/>
              <a:t>文件夹内配置</a:t>
            </a:r>
            <a:r>
              <a:rPr lang="en-US" altLang="zh-CN"/>
              <a:t> ngnix.conf </a:t>
            </a:r>
            <a:r>
              <a:rPr lang="zh-CN" altLang="en-US"/>
              <a:t>文件</a:t>
            </a:r>
            <a:r>
              <a:rPr lang="en-US" altLang="zh-CN"/>
              <a:t> </a:t>
            </a:r>
            <a:r>
              <a:rPr lang="zh-CN" altLang="en-US"/>
              <a:t>（最好使用代码编辑器编辑）</a:t>
            </a:r>
            <a:endParaRPr lang="zh-CN" altLang="en-US"/>
          </a:p>
          <a:p>
            <a:pPr marL="514350" indent="442595" fontAlgn="auto">
              <a:lnSpc>
                <a:spcPct val="200000"/>
              </a:lnSpc>
              <a:spcBef>
                <a:spcPts val="0"/>
              </a:spcBef>
              <a:buAutoNum type="arabicPeriod"/>
            </a:pPr>
            <a:r>
              <a:rPr lang="zh-CN" altLang="en-US"/>
              <a:t>启动</a:t>
            </a:r>
            <a:r>
              <a:rPr lang="en-US" altLang="zh-CN"/>
              <a:t> nginx.exe</a:t>
            </a:r>
            <a:endParaRPr lang="en-US"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Nginx</a:t>
            </a:r>
            <a:r>
              <a:rPr lang="zh-CN" altLang="en-US"/>
              <a:t>反向代理</a:t>
            </a:r>
            <a:endParaRPr lang="zh-CN" altLang="en-US"/>
          </a:p>
        </p:txBody>
      </p:sp>
      <p:graphicFrame>
        <p:nvGraphicFramePr>
          <p:cNvPr id="7" name="表格 6"/>
          <p:cNvGraphicFramePr/>
          <p:nvPr>
            <p:custDataLst>
              <p:tags r:id="rId1"/>
            </p:custDataLst>
          </p:nvPr>
        </p:nvGraphicFramePr>
        <p:xfrm>
          <a:off x="5901055" y="1143000"/>
          <a:ext cx="6290945" cy="5504180"/>
        </p:xfrm>
        <a:graphic>
          <a:graphicData uri="http://schemas.openxmlformats.org/drawingml/2006/table">
            <a:tbl>
              <a:tblPr firstRow="1" bandRow="1">
                <a:tableStyleId>{5940675A-B579-460E-94D1-54222C63F5DA}</a:tableStyleId>
              </a:tblPr>
              <a:tblGrid>
                <a:gridCol w="6290945"/>
              </a:tblGrid>
              <a:tr h="5504180">
                <a:tc>
                  <a:txBody>
                    <a:bodyPr/>
                    <a:lstStyle/>
                    <a:p>
                      <a:pPr algn="l">
                        <a:buNone/>
                      </a:pPr>
                      <a:r>
                        <a:rPr lang="en-US" altLang="zh-CN" sz="1600">
                          <a:solidFill>
                            <a:schemeClr val="tx1"/>
                          </a:solidFill>
                        </a:rPr>
                        <a:t>server {</a:t>
                      </a:r>
                      <a:endParaRPr lang="en-US" altLang="zh-CN" sz="1600">
                        <a:solidFill>
                          <a:schemeClr val="tx1"/>
                        </a:solidFill>
                      </a:endParaRPr>
                    </a:p>
                    <a:p>
                      <a:pPr algn="l">
                        <a:buNone/>
                      </a:pPr>
                      <a:r>
                        <a:rPr lang="en-US" altLang="zh-CN" sz="1600">
                          <a:solidFill>
                            <a:schemeClr val="tx1"/>
                          </a:solidFill>
                        </a:rPr>
                        <a:t>        listen       8089;</a:t>
                      </a:r>
                      <a:endParaRPr lang="en-US" altLang="zh-CN" sz="1600">
                        <a:solidFill>
                          <a:schemeClr val="tx1"/>
                        </a:solidFill>
                      </a:endParaRPr>
                    </a:p>
                    <a:p>
                      <a:pPr algn="l">
                        <a:buNone/>
                      </a:pPr>
                      <a:r>
                        <a:rPr lang="en-US" altLang="zh-CN" sz="1600">
                          <a:solidFill>
                            <a:schemeClr val="tx1"/>
                          </a:solidFill>
                        </a:rPr>
                        <a:t>        server_name  localhost;</a:t>
                      </a:r>
                      <a:endParaRPr lang="en-US" altLang="zh-CN" sz="1600">
                        <a:solidFill>
                          <a:schemeClr val="tx1"/>
                        </a:solidFill>
                      </a:endParaRPr>
                    </a:p>
                    <a:p>
                      <a:pPr algn="l">
                        <a:buNone/>
                      </a:pPr>
                      <a:r>
                        <a:rPr lang="en-US" altLang="zh-CN" sz="1600">
                          <a:solidFill>
                            <a:schemeClr val="tx1"/>
                          </a:solidFill>
                        </a:rPr>
                        <a:t>        location / {</a:t>
                      </a:r>
                      <a:endParaRPr lang="en-US" altLang="zh-CN" sz="1600">
                        <a:solidFill>
                          <a:schemeClr val="tx1"/>
                        </a:solidFill>
                      </a:endParaRPr>
                    </a:p>
                    <a:p>
                      <a:pPr algn="l">
                        <a:buNone/>
                      </a:pPr>
                      <a:r>
                        <a:rPr lang="en-US" altLang="zh-CN" sz="1600">
                          <a:solidFill>
                            <a:schemeClr val="tx1"/>
                          </a:solidFill>
                        </a:rPr>
                        <a:t>            root   html/dist;</a:t>
                      </a:r>
                      <a:endParaRPr lang="en-US" altLang="zh-CN" sz="1600">
                        <a:solidFill>
                          <a:schemeClr val="tx1"/>
                        </a:solidFill>
                      </a:endParaRPr>
                    </a:p>
                    <a:p>
                      <a:pPr algn="l">
                        <a:buNone/>
                      </a:pPr>
                      <a:r>
                        <a:rPr lang="en-US" altLang="zh-CN" sz="1600">
                          <a:solidFill>
                            <a:schemeClr val="tx1"/>
                          </a:solidFill>
                        </a:rPr>
                        <a:t>            index  index.html index.htm;</a:t>
                      </a:r>
                      <a:endParaRPr lang="en-US" altLang="zh-CN" sz="1600">
                        <a:solidFill>
                          <a:schemeClr val="tx1"/>
                        </a:solidFill>
                      </a:endParaRPr>
                    </a:p>
                    <a:p>
                      <a:pPr algn="l">
                        <a:buNone/>
                      </a:pPr>
                      <a:r>
                        <a:rPr lang="en-US" altLang="zh-CN" sz="1600">
                          <a:solidFill>
                            <a:schemeClr val="tx1"/>
                          </a:solidFill>
                        </a:rPr>
                        <a:t>            try_files $uri $uri/ /index.html;</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endParaRPr lang="en-US" altLang="zh-CN" sz="1600">
                        <a:solidFill>
                          <a:schemeClr val="tx1"/>
                        </a:solidFill>
                      </a:endParaRPr>
                    </a:p>
                    <a:p>
                      <a:pPr algn="l">
                        <a:buNone/>
                      </a:pPr>
                      <a:r>
                        <a:rPr lang="en-US" altLang="zh-CN" sz="1600">
                          <a:solidFill>
                            <a:schemeClr val="tx1"/>
                          </a:solidFill>
                        </a:rPr>
                        <a:t>        location /api/ {</a:t>
                      </a:r>
                      <a:endParaRPr lang="en-US" altLang="zh-CN" sz="1600">
                        <a:solidFill>
                          <a:schemeClr val="tx1"/>
                        </a:solidFill>
                      </a:endParaRPr>
                    </a:p>
                    <a:p>
                      <a:pPr algn="l">
                        <a:buNone/>
                      </a:pPr>
                      <a:r>
                        <a:rPr lang="en-US" altLang="zh-CN" sz="1600">
                          <a:solidFill>
                            <a:schemeClr val="tx1"/>
                          </a:solidFill>
                        </a:rPr>
                        <a:t>            proxy_pass http://127.0.0.1:8088; # 将请求代理到后端服务器</a:t>
                      </a:r>
                      <a:endParaRPr lang="en-US" altLang="zh-CN" sz="1600">
                        <a:solidFill>
                          <a:schemeClr val="tx1"/>
                        </a:solidFill>
                      </a:endParaRPr>
                    </a:p>
                    <a:p>
                      <a:pPr algn="l">
                        <a:buNone/>
                      </a:pPr>
                      <a:r>
                        <a:rPr lang="en-US" altLang="zh-CN" sz="1600">
                          <a:solidFill>
                            <a:schemeClr val="tx1"/>
                          </a:solidFill>
                        </a:rPr>
                        <a:t>            proxy_set_header Host $host; # 设置请求头</a:t>
                      </a:r>
                      <a:endParaRPr lang="en-US" altLang="zh-CN" sz="1600">
                        <a:solidFill>
                          <a:schemeClr val="tx1"/>
                        </a:solidFill>
                      </a:endParaRPr>
                    </a:p>
                    <a:p>
                      <a:pPr algn="l">
                        <a:buNone/>
                      </a:pPr>
                      <a:r>
                        <a:rPr lang="en-US" altLang="zh-CN" sz="1600">
                          <a:solidFill>
                            <a:schemeClr val="tx1"/>
                          </a:solidFill>
                        </a:rPr>
                        <a:t>            proxy_set_header X-Real-IP $remote_addr;</a:t>
                      </a:r>
                      <a:endParaRPr lang="en-US" altLang="zh-CN" sz="1600">
                        <a:solidFill>
                          <a:schemeClr val="tx1"/>
                        </a:solidFill>
                      </a:endParaRPr>
                    </a:p>
                    <a:p>
                      <a:pPr algn="l">
                        <a:buNone/>
                      </a:pPr>
                      <a:r>
                        <a:rPr lang="en-US" altLang="zh-CN" sz="1600">
                          <a:solidFill>
                            <a:schemeClr val="tx1"/>
                          </a:solidFill>
                        </a:rPr>
                        <a:t>            proxy_set_header X-Forwarded-For $proxy_add_x_forwarded_for;</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r>
                        <a:rPr lang="en-US" altLang="zh-CN" sz="1600">
                          <a:solidFill>
                            <a:schemeClr val="tx1"/>
                          </a:solidFill>
                        </a:rPr>
                        <a:t>        error_page   500 502 503 504  /50x.html;</a:t>
                      </a:r>
                      <a:endParaRPr lang="en-US" altLang="zh-CN" sz="1600">
                        <a:solidFill>
                          <a:schemeClr val="tx1"/>
                        </a:solidFill>
                      </a:endParaRPr>
                    </a:p>
                    <a:p>
                      <a:pPr algn="l">
                        <a:buNone/>
                      </a:pPr>
                      <a:r>
                        <a:rPr lang="en-US" altLang="zh-CN" sz="1600">
                          <a:solidFill>
                            <a:schemeClr val="tx1"/>
                          </a:solidFill>
                        </a:rPr>
                        <a:t>        location = /50x.html {</a:t>
                      </a:r>
                      <a:endParaRPr lang="en-US" altLang="zh-CN" sz="1600">
                        <a:solidFill>
                          <a:schemeClr val="tx1"/>
                        </a:solidFill>
                      </a:endParaRPr>
                    </a:p>
                    <a:p>
                      <a:pPr algn="l">
                        <a:buNone/>
                      </a:pPr>
                      <a:r>
                        <a:rPr lang="en-US" altLang="zh-CN" sz="1600">
                          <a:solidFill>
                            <a:schemeClr val="tx1"/>
                          </a:solidFill>
                        </a:rPr>
                        <a:t>            root   html;</a:t>
                      </a:r>
                      <a:endParaRPr lang="en-US" altLang="zh-CN" sz="1600">
                        <a:solidFill>
                          <a:schemeClr val="tx1"/>
                        </a:solidFill>
                      </a:endParaRPr>
                    </a:p>
                    <a:p>
                      <a:pPr algn="l">
                        <a:buNone/>
                      </a:pPr>
                      <a:r>
                        <a:rPr lang="en-US" altLang="zh-CN" sz="1600">
                          <a:solidFill>
                            <a:schemeClr val="tx1"/>
                          </a:solidFill>
                        </a:rPr>
                        <a:t>        }</a:t>
                      </a:r>
                      <a:endParaRPr lang="en-US" altLang="zh-CN" sz="1600">
                        <a:solidFill>
                          <a:schemeClr val="tx1"/>
                        </a:solidFill>
                      </a:endParaRPr>
                    </a:p>
                    <a:p>
                      <a:pPr algn="l">
                        <a:buNone/>
                      </a:pPr>
                      <a:r>
                        <a:rPr lang="en-US" altLang="zh-CN" sz="1600">
                          <a:solidFill>
                            <a:schemeClr val="tx1"/>
                          </a:solidFill>
                        </a:rPr>
                        <a:t>}</a:t>
                      </a:r>
                      <a:endParaRPr lang="en-US" altLang="zh-CN" sz="1600">
                        <a:solidFill>
                          <a:schemeClr val="tx1"/>
                        </a:solidFill>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2F2F2">
                        <a:alpha val="100000"/>
                      </a:srgbClr>
                    </a:solidFill>
                  </a:tcPr>
                </a:tc>
              </a:tr>
            </a:tbl>
          </a:graphicData>
        </a:graphic>
      </p:graphicFrame>
      <p:sp>
        <p:nvSpPr>
          <p:cNvPr id="3" name="内容占位符 2"/>
          <p:cNvSpPr>
            <a:spLocks noGrp="1"/>
          </p:cNvSpPr>
          <p:nvPr>
            <p:ph idx="1"/>
          </p:nvPr>
        </p:nvSpPr>
        <p:spPr>
          <a:xfrm>
            <a:off x="130810" y="1370965"/>
            <a:ext cx="6543040" cy="4853940"/>
          </a:xfrm>
        </p:spPr>
        <p:txBody>
          <a:bodyPr>
            <a:normAutofit lnSpcReduction="10000"/>
          </a:bodyPr>
          <a:lstStyle/>
          <a:p>
            <a:r>
              <a:rPr lang="en-US" altLang="zh-CN" sz="2400"/>
              <a:t>    </a:t>
            </a:r>
            <a:r>
              <a:rPr lang="zh-CN" altLang="en-US" sz="2400"/>
              <a:t>监听：</a:t>
            </a:r>
            <a:r>
              <a:rPr lang="en-US" altLang="zh-CN" sz="2400"/>
              <a:t>http://localhost:8089/</a:t>
            </a:r>
            <a:endParaRPr lang="en-US" altLang="zh-CN" sz="2400"/>
          </a:p>
          <a:p>
            <a:r>
              <a:rPr lang="en-US" altLang="zh-CN" sz="2400">
                <a:sym typeface="+mn-ea"/>
              </a:rPr>
              <a:t>    </a:t>
            </a:r>
            <a:r>
              <a:rPr lang="en-US" altLang="zh-CN" sz="2400"/>
              <a:t>location / </a:t>
            </a:r>
            <a:r>
              <a:rPr lang="zh-CN" altLang="en-US" sz="2400"/>
              <a:t>：配置前端资源</a:t>
            </a:r>
            <a:endParaRPr lang="en-US" altLang="zh-CN" sz="2400"/>
          </a:p>
          <a:p>
            <a:r>
              <a:rPr lang="en-US" altLang="zh-CN" sz="2400">
                <a:sym typeface="+mn-ea"/>
              </a:rPr>
              <a:t>    </a:t>
            </a:r>
            <a:r>
              <a:rPr lang="en-US" altLang="zh-CN" sz="2400"/>
              <a:t>root </a:t>
            </a:r>
            <a:r>
              <a:rPr lang="zh-CN" altLang="en-US" sz="2400"/>
              <a:t>：配置前端项目地址</a:t>
            </a:r>
            <a:endParaRPr lang="zh-CN" altLang="en-US" sz="2400"/>
          </a:p>
          <a:p>
            <a:r>
              <a:rPr lang="en-US" altLang="zh-CN" sz="2400">
                <a:sym typeface="+mn-ea"/>
              </a:rPr>
              <a:t>    </a:t>
            </a:r>
            <a:r>
              <a:rPr lang="en-US" altLang="zh-CN" sz="2400"/>
              <a:t>index/try_files</a:t>
            </a:r>
            <a:r>
              <a:rPr lang="zh-CN" altLang="en-US" sz="2400"/>
              <a:t>：避免跨域刷新出现</a:t>
            </a:r>
            <a:r>
              <a:rPr lang="en-US" altLang="zh-CN" sz="2400"/>
              <a:t>404</a:t>
            </a:r>
            <a:endParaRPr lang="en-US" altLang="zh-CN" sz="2400"/>
          </a:p>
          <a:p>
            <a:r>
              <a:rPr lang="en-US" altLang="zh-CN" sz="2400">
                <a:sym typeface="+mn-ea"/>
              </a:rPr>
              <a:t>    </a:t>
            </a:r>
            <a:r>
              <a:rPr lang="en-US" altLang="zh-CN" sz="2400"/>
              <a:t>location /api/</a:t>
            </a:r>
            <a:r>
              <a:rPr lang="zh-CN" altLang="en-US" sz="2400"/>
              <a:t>：过滤出</a:t>
            </a:r>
            <a:r>
              <a:rPr lang="en-US" altLang="zh-CN" sz="2400">
                <a:sym typeface="+mn-ea"/>
              </a:rPr>
              <a:t>http://localhost:8089</a:t>
            </a:r>
            <a:endParaRPr lang="en-US" altLang="zh-CN" sz="2400">
              <a:sym typeface="+mn-ea"/>
            </a:endParaRPr>
          </a:p>
          <a:p>
            <a:r>
              <a:rPr lang="en-US" altLang="zh-CN" sz="2400">
                <a:sym typeface="+mn-ea"/>
              </a:rPr>
              <a:t>/api/*</a:t>
            </a:r>
            <a:r>
              <a:rPr lang="zh-CN" altLang="en-US" sz="2400">
                <a:sym typeface="+mn-ea"/>
              </a:rPr>
              <a:t>请求并执行操作</a:t>
            </a:r>
            <a:endParaRPr lang="zh-CN" altLang="en-US" sz="2400">
              <a:sym typeface="+mn-ea"/>
            </a:endParaRPr>
          </a:p>
          <a:p>
            <a:r>
              <a:rPr lang="en-US" altLang="zh-CN" sz="2400">
                <a:sym typeface="+mn-ea"/>
              </a:rPr>
              <a:t>    proxy_pass</a:t>
            </a:r>
            <a:r>
              <a:rPr lang="zh-CN" altLang="en-US" sz="2400">
                <a:sym typeface="+mn-ea"/>
              </a:rPr>
              <a:t>：代理地址，即服务器地址</a:t>
            </a:r>
            <a:endParaRPr lang="zh-CN" altLang="en-US" sz="2400">
              <a:sym typeface="+mn-ea"/>
            </a:endParaRPr>
          </a:p>
          <a:p>
            <a:r>
              <a:rPr lang="en-US" altLang="zh-CN" sz="2400">
                <a:sym typeface="+mn-ea"/>
              </a:rPr>
              <a:t>    proxy_set_*</a:t>
            </a:r>
            <a:r>
              <a:rPr lang="zh-CN" altLang="en-US" sz="2400">
                <a:sym typeface="+mn-ea"/>
              </a:rPr>
              <a:t>：固定配置，无需修改</a:t>
            </a:r>
            <a:endParaRPr lang="zh-CN" altLang="en-US" sz="2400">
              <a:sym typeface="+mn-ea"/>
            </a:endParaRPr>
          </a:p>
          <a:p>
            <a:endParaRPr lang="zh-CN" altLang="en-US" sz="2400">
              <a:sym typeface="+mn-ea"/>
            </a:endParaRPr>
          </a:p>
          <a:p>
            <a:pPr fontAlgn="auto">
              <a:lnSpc>
                <a:spcPts val="2880"/>
              </a:lnSpc>
            </a:pPr>
            <a:r>
              <a:rPr lang="en-US" altLang="zh-CN" sz="2400">
                <a:sym typeface="+mn-ea"/>
              </a:rPr>
              <a:t>    </a:t>
            </a:r>
            <a:r>
              <a:rPr lang="zh-CN" altLang="en-US" sz="2400">
                <a:sym typeface="+mn-ea"/>
              </a:rPr>
              <a:t>将http://localhost:8089/api/*请求转发给http://127.0.0.1:8088服务器，实现反向代理</a:t>
            </a:r>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Nginx</a:t>
            </a:r>
            <a:r>
              <a:rPr lang="zh-CN" altLang="en-US"/>
              <a:t>反向代理</a:t>
            </a:r>
            <a:endParaRPr lang="zh-CN" altLang="en-US"/>
          </a:p>
        </p:txBody>
      </p:sp>
      <p:pic>
        <p:nvPicPr>
          <p:cNvPr id="5" name="图片 4"/>
          <p:cNvPicPr>
            <a:picLocks noChangeAspect="1"/>
          </p:cNvPicPr>
          <p:nvPr>
            <p:custDataLst>
              <p:tags r:id="rId1"/>
            </p:custDataLst>
          </p:nvPr>
        </p:nvPicPr>
        <p:blipFill>
          <a:blip r:embed="rId2"/>
          <a:srcRect t="-755" r="12575"/>
          <a:stretch>
            <a:fillRect/>
          </a:stretch>
        </p:blipFill>
        <p:spPr>
          <a:xfrm>
            <a:off x="751840" y="2205990"/>
            <a:ext cx="4816475" cy="3728720"/>
          </a:xfrm>
          <a:prstGeom prst="rect">
            <a:avLst/>
          </a:prstGeom>
        </p:spPr>
      </p:pic>
      <p:pic>
        <p:nvPicPr>
          <p:cNvPr id="6" name="图片 5"/>
          <p:cNvPicPr>
            <a:picLocks noChangeAspect="1"/>
          </p:cNvPicPr>
          <p:nvPr>
            <p:custDataLst>
              <p:tags r:id="rId3"/>
            </p:custDataLst>
          </p:nvPr>
        </p:nvPicPr>
        <p:blipFill>
          <a:blip r:embed="rId4"/>
          <a:srcRect t="-1731" r="15931" b="10970"/>
          <a:stretch>
            <a:fillRect/>
          </a:stretch>
        </p:blipFill>
        <p:spPr>
          <a:xfrm>
            <a:off x="6108700" y="2245995"/>
            <a:ext cx="5442585" cy="3648710"/>
          </a:xfrm>
          <a:prstGeom prst="rect">
            <a:avLst/>
          </a:prstGeom>
        </p:spPr>
      </p:pic>
      <p:sp>
        <p:nvSpPr>
          <p:cNvPr id="8" name="内容占位符 7"/>
          <p:cNvSpPr>
            <a:spLocks noGrp="1"/>
          </p:cNvSpPr>
          <p:nvPr>
            <p:ph idx="1"/>
          </p:nvPr>
        </p:nvSpPr>
        <p:spPr>
          <a:xfrm>
            <a:off x="1350645" y="1499870"/>
            <a:ext cx="9490075" cy="1299845"/>
          </a:xfrm>
        </p:spPr>
        <p:txBody>
          <a:bodyPr>
            <a:normAutofit/>
          </a:bodyPr>
          <a:lstStyle/>
          <a:p>
            <a:r>
              <a:rPr lang="en-US" altLang="zh-CN" sz="2400"/>
              <a:t>    </a:t>
            </a:r>
            <a:r>
              <a:rPr lang="zh-CN" altLang="en-US" sz="2400"/>
              <a:t>前端：</a:t>
            </a:r>
            <a:r>
              <a:rPr lang="en-US" altLang="zh-CN" sz="2400"/>
              <a:t>http://localhost:8089/                     </a:t>
            </a:r>
            <a:r>
              <a:rPr lang="zh-CN" altLang="en-US" sz="2400"/>
              <a:t>后端：</a:t>
            </a:r>
            <a:r>
              <a:rPr lang="en-US" altLang="zh-CN" sz="2400">
                <a:sym typeface="+mn-ea"/>
              </a:rPr>
              <a:t>http://localhost:8088/</a:t>
            </a:r>
            <a:endParaRPr lang="zh-CN" altLang="en-US" sz="2400">
              <a:sym typeface="+mn-ea"/>
            </a:endParaRPr>
          </a:p>
          <a:p>
            <a:endParaRPr lang="zh-CN" altLang="en-US" sz="2400">
              <a:sym typeface="+mn-ea"/>
            </a:endParaRPr>
          </a:p>
          <a:p>
            <a:endParaRPr lang="zh-CN" altLang="en-US" sz="240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获取闭源模型</a:t>
            </a:r>
            <a:r>
              <a:rPr lang="en-US" altLang="zh-CN"/>
              <a:t>API</a:t>
            </a:r>
            <a:r>
              <a:rPr lang="zh-CN" altLang="en-US"/>
              <a:t>服务</a:t>
            </a:r>
            <a:endParaRPr lang="zh-CN" altLang="en-US"/>
          </a:p>
        </p:txBody>
      </p:sp>
      <p:pic>
        <p:nvPicPr>
          <p:cNvPr id="5" name="图片 4" descr="upload_post_object_v2_3274650100"/>
          <p:cNvPicPr>
            <a:picLocks noChangeAspect="1"/>
          </p:cNvPicPr>
          <p:nvPr/>
        </p:nvPicPr>
        <p:blipFill>
          <a:blip r:embed="rId1"/>
          <a:stretch>
            <a:fillRect/>
          </a:stretch>
        </p:blipFill>
        <p:spPr>
          <a:xfrm>
            <a:off x="597919" y="1263572"/>
            <a:ext cx="10619751" cy="53720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查看</a:t>
            </a:r>
            <a:r>
              <a:rPr lang="en-US" altLang="zh-CN"/>
              <a:t>API keys</a:t>
            </a:r>
            <a:r>
              <a:rPr lang="zh-CN" altLang="en-US"/>
              <a:t>和费用</a:t>
            </a:r>
            <a:endParaRPr lang="zh-CN" altLang="en-US"/>
          </a:p>
        </p:txBody>
      </p:sp>
      <p:pic>
        <p:nvPicPr>
          <p:cNvPr id="4" name="图片 3" descr="upload_post_object_v2_453463748"/>
          <p:cNvPicPr>
            <a:picLocks noChangeAspect="1"/>
          </p:cNvPicPr>
          <p:nvPr/>
        </p:nvPicPr>
        <p:blipFill>
          <a:blip r:embed="rId1"/>
          <a:stretch>
            <a:fillRect/>
          </a:stretch>
        </p:blipFill>
        <p:spPr>
          <a:xfrm>
            <a:off x="290497" y="1557715"/>
            <a:ext cx="11610958" cy="3435248"/>
          </a:xfrm>
          <a:prstGeom prst="rect">
            <a:avLst/>
          </a:prstGeom>
        </p:spPr>
      </p:pic>
    </p:spTree>
  </p:cSld>
  <p:clrMapOvr>
    <a:masterClrMapping/>
  </p:clrMapOvr>
</p:sld>
</file>

<file path=ppt/tags/tag1.xml><?xml version="1.0" encoding="utf-8"?>
<p:tagLst xmlns:p="http://schemas.openxmlformats.org/presentationml/2006/main">
  <p:tag name="TABLE_ENDDRAG_ORIGIN_RECT" val="757*203"/>
  <p:tag name="TABLE_ENDDRAG_RECT" val="47*208*757*203"/>
</p:tagLst>
</file>

<file path=ppt/tags/tag2.xml><?xml version="1.0" encoding="utf-8"?>
<p:tagLst xmlns:p="http://schemas.openxmlformats.org/presentationml/2006/main">
  <p:tag name="TABLE_ENDDRAG_ORIGIN_RECT" val="831*236"/>
  <p:tag name="TABLE_ENDDRAG_RECT" val="74*202*831*236"/>
</p:tagLst>
</file>

<file path=ppt/tags/tag3.xml><?xml version="1.0" encoding="utf-8"?>
<p:tagLst xmlns:p="http://schemas.openxmlformats.org/presentationml/2006/main">
  <p:tag name="TABLE_ENDDRAG_ORIGIN_RECT" val="810*230"/>
  <p:tag name="TABLE_ENDDRAG_RECT" val="101*204*810*230"/>
</p:tagLst>
</file>

<file path=ppt/tags/tag4.xml><?xml version="1.0" encoding="utf-8"?>
<p:tagLst xmlns:p="http://schemas.openxmlformats.org/presentationml/2006/main">
  <p:tag name="TABLE_ENDDRAG_ORIGIN_RECT" val="810*230"/>
  <p:tag name="TABLE_ENDDRAG_RECT" val="101*204*810*230"/>
</p:tagLst>
</file>

<file path=ppt/tags/tag5.xml><?xml version="1.0" encoding="utf-8"?>
<p:tagLst xmlns:p="http://schemas.openxmlformats.org/presentationml/2006/main">
  <p:tag name="TABLE_ENDDRAG_ORIGIN_RECT" val="326*236"/>
  <p:tag name="TABLE_ENDDRAG_RECT" val="74*196*326*236"/>
</p:tagLst>
</file>

<file path=ppt/tags/tag6.xml><?xml version="1.0" encoding="utf-8"?>
<p:tagLst xmlns:p="http://schemas.openxmlformats.org/presentationml/2006/main">
  <p:tag name="TABLE_ENDDRAG_ORIGIN_RECT" val="495*468"/>
  <p:tag name="TABLE_ENDDRAG_RECT" val="74*158*495*468"/>
</p:tagLst>
</file>

<file path=ppt/tags/tag7.xml><?xml version="1.0" encoding="utf-8"?>
<p:tagLst xmlns:p="http://schemas.openxmlformats.org/presentationml/2006/main">
  <p:tag name="TABLE_ENDDRAG_ORIGIN_RECT" val="495*433"/>
  <p:tag name="TABLE_ENDDRAG_RECT" val="349*89*495*433"/>
</p:tagLst>
</file>

<file path=ppt/tags/tag8.xml><?xml version="1.0" encoding="utf-8"?>
<p:tagLst xmlns:p="http://schemas.openxmlformats.org/presentationml/2006/main">
  <p:tag name="KSO_WM_UNIT_PLACING_PICTURE_USER_VIEWPORT" val="{&quot;height&quot;:5828,&quot;width&quot;:8676}"/>
</p:tagLst>
</file>

<file path=ppt/tags/tag9.xml><?xml version="1.0" encoding="utf-8"?>
<p:tagLst xmlns:p="http://schemas.openxmlformats.org/presentationml/2006/main">
  <p:tag name="KSO_WM_UNIT_PLACING_PICTURE_USER_VIEWPORT" val="{&quot;height&quot;:5442,&quot;width&quot;:8765}"/>
</p:tagLst>
</file>

<file path=ppt/theme/theme1.xml><?xml version="1.0" encoding="utf-8"?>
<a:theme xmlns:a="http://schemas.openxmlformats.org/drawingml/2006/main" name="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JA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5yy553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gradFill>
          <a:gsLst>
            <a:gs pos="85000">
              <a:srgbClr val="9FA3AF"/>
            </a:gs>
            <a:gs pos="0">
              <a:schemeClr val="bg2">
                <a:lumMod val="50000"/>
              </a:schemeClr>
            </a:gs>
            <a:gs pos="0">
              <a:schemeClr val="accent1">
                <a:lumMod val="45000"/>
                <a:lumOff val="55000"/>
              </a:schemeClr>
            </a:gs>
            <a:gs pos="0">
              <a:schemeClr val="accent1">
                <a:lumMod val="45000"/>
                <a:lumOff val="55000"/>
              </a:schemeClr>
            </a:gs>
            <a:gs pos="100000">
              <a:schemeClr val="accent1">
                <a:lumMod val="30000"/>
                <a:lumOff val="70000"/>
              </a:schemeClr>
            </a:gs>
          </a:gsLst>
          <a:lin ang="10800000" scaled="0"/>
        </a:gradFill>
      </a:spPr>
      <a:bodyPr wrap="square" rtlCol="0">
        <a:spAutoFit/>
      </a:bodyPr>
      <a:lstStyle>
        <a:defPPr algn="l">
          <a:defRPr sz="2800" b="1" dirty="0" smtClean="0">
            <a:solidFill>
              <a:schemeClr val="bg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主题2">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20004</Words>
  <Application>WPS 演示</Application>
  <PresentationFormat>宽屏</PresentationFormat>
  <Paragraphs>784</Paragraphs>
  <Slides>78</Slides>
  <Notes>1</Notes>
  <HiddenSlides>0</HiddenSlides>
  <MMClips>2</MMClips>
  <ScaleCrop>false</ScaleCrop>
  <HeadingPairs>
    <vt:vector size="6" baseType="variant">
      <vt:variant>
        <vt:lpstr>已用的字体</vt:lpstr>
      </vt:variant>
      <vt:variant>
        <vt:i4>15</vt:i4>
      </vt:variant>
      <vt:variant>
        <vt:lpstr>主题</vt:lpstr>
      </vt:variant>
      <vt:variant>
        <vt:i4>5</vt:i4>
      </vt:variant>
      <vt:variant>
        <vt:lpstr>幻灯片标题</vt:lpstr>
      </vt:variant>
      <vt:variant>
        <vt:i4>78</vt:i4>
      </vt:variant>
    </vt:vector>
  </HeadingPairs>
  <TitlesOfParts>
    <vt:vector size="98" baseType="lpstr">
      <vt:lpstr>Arial</vt:lpstr>
      <vt:lpstr>宋体</vt:lpstr>
      <vt:lpstr>Wingdings</vt:lpstr>
      <vt:lpstr>Times New Roman</vt:lpstr>
      <vt:lpstr>等线</vt:lpstr>
      <vt:lpstr>楷体</vt:lpstr>
      <vt:lpstr>Source Han Sans SC</vt:lpstr>
      <vt:lpstr>Segoe Print</vt:lpstr>
      <vt:lpstr>Arial Black</vt:lpstr>
      <vt:lpstr>Impact</vt:lpstr>
      <vt:lpstr>微软雅黑</vt:lpstr>
      <vt:lpstr>Wingdings</vt:lpstr>
      <vt:lpstr>Calibri</vt:lpstr>
      <vt:lpstr>Arial Unicode MS</vt:lpstr>
      <vt:lpstr>黑体</vt:lpstr>
      <vt:lpstr>njau</vt:lpstr>
      <vt:lpstr>1_NJAU</vt:lpstr>
      <vt:lpstr>2_NJAU</vt:lpstr>
      <vt:lpstr>主题2</vt:lpstr>
      <vt:lpstr>1_主题2</vt:lpstr>
      <vt:lpstr>大模型部署与对外服务</vt:lpstr>
      <vt:lpstr>内容简介</vt:lpstr>
      <vt:lpstr>PowerPoint 演示文稿</vt:lpstr>
      <vt:lpstr>三种服务提供方法</vt:lpstr>
      <vt:lpstr>客户端直接提供服务</vt:lpstr>
      <vt:lpstr>客户端部署模型</vt:lpstr>
      <vt:lpstr>API提供服务</vt:lpstr>
      <vt:lpstr>获取闭源模型API服务</vt:lpstr>
      <vt:lpstr>查看API keys和费用</vt:lpstr>
      <vt:lpstr>国内常见API平台</vt:lpstr>
      <vt:lpstr>基于openai部署本地对话模型</vt:lpstr>
      <vt:lpstr>基于openai部署本地对话模型</vt:lpstr>
      <vt:lpstr>基于openai部署本地对话模型</vt:lpstr>
      <vt:lpstr>基于openai部署本地对话模型</vt:lpstr>
      <vt:lpstr>网页提供服务</vt:lpstr>
      <vt:lpstr>常见的网页部署框架</vt:lpstr>
      <vt:lpstr>使用streamlit部署Xunzi</vt:lpstr>
      <vt:lpstr>使用streamlit部署Xunzi</vt:lpstr>
      <vt:lpstr>PowerPoint 演示文稿</vt:lpstr>
      <vt:lpstr>大模型的高效推理</vt:lpstr>
      <vt:lpstr>常见的高效推理框架</vt:lpstr>
      <vt:lpstr>推理效果分析</vt:lpstr>
      <vt:lpstr>vllm框架</vt:lpstr>
      <vt:lpstr>vLLM简介</vt:lpstr>
      <vt:lpstr>基于vLLM部署Qwen2 LLM</vt:lpstr>
      <vt:lpstr>基于vLLM部署Qwen2 LLM</vt:lpstr>
      <vt:lpstr>基于vLLM部署Qwen2 LLM</vt:lpstr>
      <vt:lpstr>基于vLLM部署Qwen2 LLM</vt:lpstr>
      <vt:lpstr>基于vLLM部署Qwen2 LLM</vt:lpstr>
      <vt:lpstr>基于vLLM部署Qwen2 LLM</vt:lpstr>
      <vt:lpstr>基于vLLM部署Qwen2 LLM</vt:lpstr>
      <vt:lpstr>基于vLLM部署Qwen2 LLM</vt:lpstr>
      <vt:lpstr>PowerPoint 演示文稿</vt:lpstr>
      <vt:lpstr>大模型部署显存占用</vt:lpstr>
      <vt:lpstr>大模型量化</vt:lpstr>
      <vt:lpstr>显存占用表</vt:lpstr>
      <vt:lpstr>大模型量化方法</vt:lpstr>
      <vt:lpstr>GPTQ量化</vt:lpstr>
      <vt:lpstr>GPTQ量化代码</vt:lpstr>
      <vt:lpstr>AWQ量化</vt:lpstr>
      <vt:lpstr>AWQ量化代码</vt:lpstr>
      <vt:lpstr>GGUF量化</vt:lpstr>
      <vt:lpstr>GGUF量化代码</vt:lpstr>
      <vt:lpstr>Bitsandbytes NF4</vt:lpstr>
      <vt:lpstr>Bitsandbytes量化代码</vt:lpstr>
      <vt:lpstr>PowerPoint 演示文稿</vt:lpstr>
      <vt:lpstr>Ollama简介</vt:lpstr>
      <vt:lpstr>Ollama特性</vt:lpstr>
      <vt:lpstr>Ollama特性</vt:lpstr>
      <vt:lpstr>Ollama操作步骤</vt:lpstr>
      <vt:lpstr>Ollama操作步骤</vt:lpstr>
      <vt:lpstr>Ollama操作步骤</vt:lpstr>
      <vt:lpstr>Streamlit简介</vt:lpstr>
      <vt:lpstr>Streamlit特性</vt:lpstr>
      <vt:lpstr>Streamlit操作步骤</vt:lpstr>
      <vt:lpstr>Ollama+Streamlit实操</vt:lpstr>
      <vt:lpstr>Open WebUI简介</vt:lpstr>
      <vt:lpstr>Open WebUI特性</vt:lpstr>
      <vt:lpstr>Ollama+Open WebUI实操</vt:lpstr>
      <vt:lpstr>Ollama+Open WebUI实操</vt:lpstr>
      <vt:lpstr>PowerPoint 演示文稿</vt:lpstr>
      <vt:lpstr>为什么需要web框架？</vt:lpstr>
      <vt:lpstr>大模型的流式输出</vt:lpstr>
      <vt:lpstr>大模型的流式输出</vt:lpstr>
      <vt:lpstr>大模型的流式输出</vt:lpstr>
      <vt:lpstr>大模型的流式输出</vt:lpstr>
      <vt:lpstr>大模型的流式输出</vt:lpstr>
      <vt:lpstr>大模型的流式输出</vt:lpstr>
      <vt:lpstr>大模型的流式输出</vt:lpstr>
      <vt:lpstr>大模型的流式输出</vt:lpstr>
      <vt:lpstr>大模型的流式输出</vt:lpstr>
      <vt:lpstr>大模型的流式输出</vt:lpstr>
      <vt:lpstr>Nginx反向代理</vt:lpstr>
      <vt:lpstr>Nginx反向代理</vt:lpstr>
      <vt:lpstr>Nginx反向代理</vt:lpstr>
      <vt:lpstr>Nginx反向代理</vt:lpstr>
      <vt:lpstr>Nginx反向代理</vt:lpstr>
      <vt:lpstr>Nginx反向代理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大模型部署与对外服务</dc:title>
  <dc:creator>jiao</dc:creator>
  <cp:lastModifiedBy>朱丹浩</cp:lastModifiedBy>
  <cp:revision>4</cp:revision>
  <dcterms:created xsi:type="dcterms:W3CDTF">2024-08-15T00:27:00Z</dcterms:created>
  <dcterms:modified xsi:type="dcterms:W3CDTF">2024-11-29T12:54:25Z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291BAF34E6B6F40F3571B7666974F4CC_42</vt:lpwstr>
  </property>
  <property fmtid="{D5CDD505-2E9C-101B-9397-08002B2CF9AE}" pid="3" name="KSOProductBuildVer">
    <vt:lpwstr>2052-12.1.0.19302</vt:lpwstr>
  </property>
</Properties>
</file>